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xml" ContentType="application/vnd.openxmlformats-officedocument.presentationml.tags+xml"/>
  <Override PartName="/ppt/notesSlides/notesSlide27.xml" ContentType="application/vnd.openxmlformats-officedocument.presentationml.notesSlide+xml"/>
  <Override PartName="/ppt/tags/tag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1.xml" ContentType="application/vnd.openxmlformats-officedocument.presentationml.tags+xml"/>
  <Override PartName="/ppt/notesSlides/notesSlide3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charts/chart8.xml" ContentType="application/vnd.openxmlformats-officedocument.drawingml.chart+xml"/>
  <Override PartName="/ppt/charts/chart9.xml" ContentType="application/vnd.openxmlformats-officedocument.drawingml.chart+xml"/>
  <Override PartName="/ppt/ink/ink1.xml" ContentType="application/inkml+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charts/chart10.xml" ContentType="application/vnd.openxmlformats-officedocument.drawingml.chart+xml"/>
  <Override PartName="/ppt/charts/chart11.xml" ContentType="application/vnd.openxmlformats-officedocument.drawingml.chart+xml"/>
  <Override PartName="/ppt/ink/ink2.xml" ContentType="application/inkml+xml"/>
  <Override PartName="/ppt/ink/ink3.xml" ContentType="application/inkml+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charts/chart12.xml" ContentType="application/vnd.openxmlformats-officedocument.drawingml.chart+xml"/>
  <Override PartName="/ppt/charts/chart13.xml" ContentType="application/vnd.openxmlformats-officedocument.drawingml.chart+xml"/>
  <Override PartName="/ppt/ink/ink4.xml" ContentType="application/inkml+xml"/>
  <Override PartName="/ppt/ink/ink5.xml" ContentType="application/inkml+xml"/>
  <Override PartName="/ppt/ink/ink6.xml" ContentType="application/inkml+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charts/chart14.xml" ContentType="application/vnd.openxmlformats-officedocument.drawingml.chart+xml"/>
  <Override PartName="/ppt/charts/chart15.xml" ContentType="application/vnd.openxmlformats-officedocument.drawingml.chart+xml"/>
  <Override PartName="/ppt/ink/ink7.xml" ContentType="application/inkml+xml"/>
  <Override PartName="/ppt/ink/ink8.xml" ContentType="application/inkml+xml"/>
  <Override PartName="/ppt/ink/ink9.xml" ContentType="application/inkml+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charts/chart16.xml" ContentType="application/vnd.openxmlformats-officedocument.drawingml.chart+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10.xml" ContentType="application/inkml+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359" r:id="rId2"/>
    <p:sldId id="324" r:id="rId3"/>
    <p:sldId id="312" r:id="rId4"/>
    <p:sldId id="319" r:id="rId5"/>
    <p:sldId id="273" r:id="rId6"/>
    <p:sldId id="313" r:id="rId7"/>
    <p:sldId id="314" r:id="rId8"/>
    <p:sldId id="318" r:id="rId9"/>
    <p:sldId id="623" r:id="rId10"/>
    <p:sldId id="316" r:id="rId11"/>
    <p:sldId id="297" r:id="rId12"/>
    <p:sldId id="330" r:id="rId13"/>
    <p:sldId id="298" r:id="rId14"/>
    <p:sldId id="285" r:id="rId15"/>
    <p:sldId id="274" r:id="rId16"/>
    <p:sldId id="627" r:id="rId17"/>
    <p:sldId id="628" r:id="rId18"/>
    <p:sldId id="332" r:id="rId19"/>
    <p:sldId id="271" r:id="rId20"/>
    <p:sldId id="299" r:id="rId21"/>
    <p:sldId id="267" r:id="rId22"/>
    <p:sldId id="269" r:id="rId23"/>
    <p:sldId id="379" r:id="rId24"/>
    <p:sldId id="331" r:id="rId25"/>
    <p:sldId id="286" r:id="rId26"/>
    <p:sldId id="323" r:id="rId27"/>
    <p:sldId id="329" r:id="rId28"/>
    <p:sldId id="328" r:id="rId29"/>
    <p:sldId id="625" r:id="rId30"/>
    <p:sldId id="287" r:id="rId31"/>
    <p:sldId id="626" r:id="rId32"/>
    <p:sldId id="277" r:id="rId33"/>
    <p:sldId id="278" r:id="rId34"/>
    <p:sldId id="279" r:id="rId35"/>
    <p:sldId id="280" r:id="rId36"/>
    <p:sldId id="315" r:id="rId37"/>
    <p:sldId id="282" r:id="rId38"/>
    <p:sldId id="283" r:id="rId39"/>
    <p:sldId id="284" r:id="rId40"/>
    <p:sldId id="622" r:id="rId41"/>
    <p:sldId id="479" r:id="rId42"/>
    <p:sldId id="632" r:id="rId43"/>
    <p:sldId id="565" r:id="rId44"/>
    <p:sldId id="566" r:id="rId45"/>
    <p:sldId id="568" r:id="rId46"/>
    <p:sldId id="569" r:id="rId47"/>
    <p:sldId id="570" r:id="rId48"/>
    <p:sldId id="629" r:id="rId49"/>
    <p:sldId id="572" r:id="rId50"/>
    <p:sldId id="574" r:id="rId51"/>
    <p:sldId id="573" r:id="rId52"/>
    <p:sldId id="575" r:id="rId53"/>
    <p:sldId id="630" r:id="rId54"/>
    <p:sldId id="577" r:id="rId55"/>
    <p:sldId id="578" r:id="rId56"/>
    <p:sldId id="579" r:id="rId57"/>
    <p:sldId id="609" r:id="rId58"/>
    <p:sldId id="613" r:id="rId59"/>
    <p:sldId id="612" r:id="rId60"/>
    <p:sldId id="615" r:id="rId61"/>
    <p:sldId id="631" r:id="rId62"/>
    <p:sldId id="581" r:id="rId63"/>
    <p:sldId id="582" r:id="rId64"/>
    <p:sldId id="583" r:id="rId65"/>
    <p:sldId id="584"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42"/>
    <p:restoredTop sz="67043"/>
  </p:normalViewPr>
  <p:slideViewPr>
    <p:cSldViewPr snapToGrid="0" snapToObjects="1">
      <p:cViewPr>
        <p:scale>
          <a:sx n="87" d="100"/>
          <a:sy n="87" d="100"/>
        </p:scale>
        <p:origin x="1640"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1" Type="http://schemas.openxmlformats.org/officeDocument/2006/relationships/oleObject" Target="file:///C:\Users\Public\Documents\ml-class\lectures-slides\assets\portland.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C:\Users\Public\Documents\ml-class\lectures-slides\assets\portland.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Public\Documents\ml-class\lectures-slides\assets\portland.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Public\Documents\ml-class\lectures-slides\assets\portland.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Public\Documents\ml-class\lectures-slides\assets\portland.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none"/>
          </c:marker>
          <c:xVal>
            <c:numRef>
              <c:f>portland!$A$1:$A$48</c:f>
              <c:numCache>
                <c:formatCode>General</c:formatCode>
                <c:ptCount val="48"/>
                <c:pt idx="0">
                  <c:v>2104</c:v>
                </c:pt>
                <c:pt idx="1">
                  <c:v>1600</c:v>
                </c:pt>
                <c:pt idx="2">
                  <c:v>2400</c:v>
                </c:pt>
                <c:pt idx="3">
                  <c:v>1416</c:v>
                </c:pt>
                <c:pt idx="4">
                  <c:v>3000</c:v>
                </c:pt>
                <c:pt idx="5">
                  <c:v>1985</c:v>
                </c:pt>
                <c:pt idx="6">
                  <c:v>1534</c:v>
                </c:pt>
                <c:pt idx="7">
                  <c:v>1427</c:v>
                </c:pt>
                <c:pt idx="8">
                  <c:v>1380</c:v>
                </c:pt>
                <c:pt idx="9">
                  <c:v>1494</c:v>
                </c:pt>
                <c:pt idx="10">
                  <c:v>1940</c:v>
                </c:pt>
                <c:pt idx="11">
                  <c:v>2000</c:v>
                </c:pt>
                <c:pt idx="12">
                  <c:v>1890</c:v>
                </c:pt>
                <c:pt idx="13">
                  <c:v>4478</c:v>
                </c:pt>
                <c:pt idx="14">
                  <c:v>1268</c:v>
                </c:pt>
                <c:pt idx="15">
                  <c:v>2300</c:v>
                </c:pt>
                <c:pt idx="16">
                  <c:v>1320</c:v>
                </c:pt>
                <c:pt idx="17">
                  <c:v>1236</c:v>
                </c:pt>
                <c:pt idx="18">
                  <c:v>2609</c:v>
                </c:pt>
                <c:pt idx="19">
                  <c:v>3031</c:v>
                </c:pt>
                <c:pt idx="20">
                  <c:v>1767</c:v>
                </c:pt>
                <c:pt idx="21">
                  <c:v>1888</c:v>
                </c:pt>
                <c:pt idx="22">
                  <c:v>1604</c:v>
                </c:pt>
                <c:pt idx="23">
                  <c:v>1962</c:v>
                </c:pt>
                <c:pt idx="24">
                  <c:v>3890</c:v>
                </c:pt>
                <c:pt idx="25">
                  <c:v>1100</c:v>
                </c:pt>
                <c:pt idx="26">
                  <c:v>1458</c:v>
                </c:pt>
                <c:pt idx="27">
                  <c:v>2526</c:v>
                </c:pt>
                <c:pt idx="28">
                  <c:v>2200</c:v>
                </c:pt>
                <c:pt idx="29">
                  <c:v>2637</c:v>
                </c:pt>
                <c:pt idx="30">
                  <c:v>1839</c:v>
                </c:pt>
                <c:pt idx="31">
                  <c:v>1000</c:v>
                </c:pt>
                <c:pt idx="32">
                  <c:v>2040</c:v>
                </c:pt>
                <c:pt idx="33">
                  <c:v>3137</c:v>
                </c:pt>
                <c:pt idx="34">
                  <c:v>1811</c:v>
                </c:pt>
                <c:pt idx="35">
                  <c:v>1437</c:v>
                </c:pt>
                <c:pt idx="36">
                  <c:v>1239</c:v>
                </c:pt>
                <c:pt idx="37">
                  <c:v>2132</c:v>
                </c:pt>
                <c:pt idx="38">
                  <c:v>4215</c:v>
                </c:pt>
                <c:pt idx="39">
                  <c:v>2162</c:v>
                </c:pt>
                <c:pt idx="40">
                  <c:v>1664</c:v>
                </c:pt>
                <c:pt idx="41">
                  <c:v>2238</c:v>
                </c:pt>
                <c:pt idx="42">
                  <c:v>2567</c:v>
                </c:pt>
                <c:pt idx="43">
                  <c:v>1200</c:v>
                </c:pt>
                <c:pt idx="44">
                  <c:v>852</c:v>
                </c:pt>
                <c:pt idx="45">
                  <c:v>1852</c:v>
                </c:pt>
                <c:pt idx="46">
                  <c:v>1203</c:v>
                </c:pt>
              </c:numCache>
            </c:numRef>
          </c:xVal>
          <c:yVal>
            <c:numRef>
              <c:f>portland!$B$1:$B$48</c:f>
              <c:numCache>
                <c:formatCode>General</c:formatCode>
                <c:ptCount val="48"/>
                <c:pt idx="0">
                  <c:v>399900</c:v>
                </c:pt>
                <c:pt idx="1">
                  <c:v>329900</c:v>
                </c:pt>
                <c:pt idx="2">
                  <c:v>369000</c:v>
                </c:pt>
                <c:pt idx="3">
                  <c:v>232000</c:v>
                </c:pt>
                <c:pt idx="4">
                  <c:v>539900</c:v>
                </c:pt>
                <c:pt idx="5">
                  <c:v>299900</c:v>
                </c:pt>
                <c:pt idx="6">
                  <c:v>314900</c:v>
                </c:pt>
                <c:pt idx="7">
                  <c:v>198999</c:v>
                </c:pt>
                <c:pt idx="8">
                  <c:v>212000</c:v>
                </c:pt>
                <c:pt idx="9">
                  <c:v>242500</c:v>
                </c:pt>
                <c:pt idx="10">
                  <c:v>239999</c:v>
                </c:pt>
                <c:pt idx="11">
                  <c:v>347000</c:v>
                </c:pt>
                <c:pt idx="12">
                  <c:v>329999</c:v>
                </c:pt>
                <c:pt idx="13">
                  <c:v>699900</c:v>
                </c:pt>
                <c:pt idx="14">
                  <c:v>259900</c:v>
                </c:pt>
                <c:pt idx="15">
                  <c:v>449900</c:v>
                </c:pt>
                <c:pt idx="16">
                  <c:v>299900</c:v>
                </c:pt>
                <c:pt idx="17">
                  <c:v>199900</c:v>
                </c:pt>
                <c:pt idx="18">
                  <c:v>499998</c:v>
                </c:pt>
                <c:pt idx="19">
                  <c:v>599000</c:v>
                </c:pt>
                <c:pt idx="20">
                  <c:v>252900</c:v>
                </c:pt>
                <c:pt idx="21">
                  <c:v>255000</c:v>
                </c:pt>
                <c:pt idx="22">
                  <c:v>242900</c:v>
                </c:pt>
                <c:pt idx="23">
                  <c:v>259900</c:v>
                </c:pt>
                <c:pt idx="24">
                  <c:v>573900</c:v>
                </c:pt>
                <c:pt idx="25">
                  <c:v>249900</c:v>
                </c:pt>
                <c:pt idx="26">
                  <c:v>464500</c:v>
                </c:pt>
                <c:pt idx="27">
                  <c:v>469000</c:v>
                </c:pt>
                <c:pt idx="28">
                  <c:v>475000</c:v>
                </c:pt>
                <c:pt idx="29">
                  <c:v>299900</c:v>
                </c:pt>
                <c:pt idx="30">
                  <c:v>349900</c:v>
                </c:pt>
                <c:pt idx="31">
                  <c:v>169900</c:v>
                </c:pt>
                <c:pt idx="32">
                  <c:v>314900</c:v>
                </c:pt>
                <c:pt idx="33">
                  <c:v>579900</c:v>
                </c:pt>
                <c:pt idx="34">
                  <c:v>285900</c:v>
                </c:pt>
                <c:pt idx="35">
                  <c:v>249900</c:v>
                </c:pt>
                <c:pt idx="36">
                  <c:v>229900</c:v>
                </c:pt>
                <c:pt idx="37">
                  <c:v>345000</c:v>
                </c:pt>
                <c:pt idx="38">
                  <c:v>549000</c:v>
                </c:pt>
                <c:pt idx="39">
                  <c:v>287000</c:v>
                </c:pt>
                <c:pt idx="40">
                  <c:v>368500</c:v>
                </c:pt>
                <c:pt idx="41">
                  <c:v>329900</c:v>
                </c:pt>
                <c:pt idx="42">
                  <c:v>314000</c:v>
                </c:pt>
                <c:pt idx="43">
                  <c:v>299000</c:v>
                </c:pt>
                <c:pt idx="44">
                  <c:v>179900</c:v>
                </c:pt>
                <c:pt idx="45">
                  <c:v>299900</c:v>
                </c:pt>
                <c:pt idx="46">
                  <c:v>239500</c:v>
                </c:pt>
              </c:numCache>
            </c:numRef>
          </c:yVal>
          <c:smooth val="0"/>
          <c:extLst>
            <c:ext xmlns:c16="http://schemas.microsoft.com/office/drawing/2014/chart" uri="{C3380CC4-5D6E-409C-BE32-E72D297353CC}">
              <c16:uniqueId val="{00000000-06A8-3E4D-A457-E1D58AF9F0AC}"/>
            </c:ext>
          </c:extLst>
        </c:ser>
        <c:dLbls>
          <c:showLegendKey val="0"/>
          <c:showVal val="0"/>
          <c:showCatName val="0"/>
          <c:showSerName val="0"/>
          <c:showPercent val="0"/>
          <c:showBubbleSize val="0"/>
        </c:dLbls>
        <c:axId val="39958784"/>
        <c:axId val="39960576"/>
      </c:scatterChart>
      <c:valAx>
        <c:axId val="39958784"/>
        <c:scaling>
          <c:orientation val="minMax"/>
          <c:max val="3000"/>
        </c:scaling>
        <c:delete val="0"/>
        <c:axPos val="b"/>
        <c:numFmt formatCode="General" sourceLinked="1"/>
        <c:majorTickMark val="out"/>
        <c:minorTickMark val="none"/>
        <c:tickLblPos val="nextTo"/>
        <c:crossAx val="39960576"/>
        <c:crosses val="autoZero"/>
        <c:crossBetween val="midCat"/>
      </c:valAx>
      <c:valAx>
        <c:axId val="39960576"/>
        <c:scaling>
          <c:orientation val="minMax"/>
          <c:max val="500000"/>
        </c:scaling>
        <c:delete val="0"/>
        <c:axPos val="l"/>
        <c:majorGridlines/>
        <c:numFmt formatCode="General" sourceLinked="0"/>
        <c:majorTickMark val="out"/>
        <c:minorTickMark val="none"/>
        <c:tickLblPos val="nextTo"/>
        <c:crossAx val="39958784"/>
        <c:crosses val="autoZero"/>
        <c:crossBetween val="midCat"/>
        <c:majorUnit val="100000"/>
        <c:dispUnits>
          <c:builtInUnit val="thousands"/>
        </c:dispUnits>
      </c:valAx>
    </c:plotArea>
    <c:plotVisOnly val="1"/>
    <c:dispBlanksAs val="gap"/>
    <c:showDLblsOverMax val="0"/>
  </c:chart>
  <c:txPr>
    <a:bodyPr/>
    <a:lstStyle/>
    <a:p>
      <a:pPr>
        <a:defRPr sz="16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0-0CF0-0048-B3E9-4D2C718163AC}"/>
            </c:ext>
          </c:extLst>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1-0CF0-0048-B3E9-4D2C718163AC}"/>
            </c:ext>
          </c:extLst>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2-0CF0-0048-B3E9-4D2C718163AC}"/>
            </c:ext>
          </c:extLst>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3-0CF0-0048-B3E9-4D2C718163AC}"/>
            </c:ext>
          </c:extLst>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4-0CF0-0048-B3E9-4D2C718163AC}"/>
            </c:ext>
          </c:extLst>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5-0CF0-0048-B3E9-4D2C718163AC}"/>
            </c:ext>
          </c:extLst>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6-0CF0-0048-B3E9-4D2C718163AC}"/>
            </c:ext>
          </c:extLst>
        </c:ser>
        <c:ser>
          <c:idx val="0"/>
          <c:order val="0"/>
          <c:spPr>
            <a:ln w="0">
              <a:noFill/>
            </a:ln>
          </c:spPr>
          <c:marker>
            <c:symbol val="x"/>
            <c:size val="13"/>
            <c:spPr>
              <a:ln w="19050">
                <a:solidFill>
                  <a:schemeClr val="accent2"/>
                </a:solidFill>
              </a:ln>
            </c:spPr>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7-0CF0-0048-B3E9-4D2C718163AC}"/>
            </c:ext>
          </c:extLst>
        </c:ser>
        <c:dLbls>
          <c:showLegendKey val="0"/>
          <c:showVal val="0"/>
          <c:showCatName val="0"/>
          <c:showSerName val="0"/>
          <c:showPercent val="0"/>
          <c:showBubbleSize val="0"/>
        </c:dLbls>
        <c:axId val="40038400"/>
        <c:axId val="40040320"/>
      </c:scatterChart>
      <c:valAx>
        <c:axId val="40038400"/>
        <c:scaling>
          <c:orientation val="minMax"/>
          <c:max val="3"/>
        </c:scaling>
        <c:delete val="0"/>
        <c:axPos val="b"/>
        <c:numFmt formatCode="General" sourceLinked="1"/>
        <c:majorTickMark val="cross"/>
        <c:minorTickMark val="none"/>
        <c:tickLblPos val="nextTo"/>
        <c:spPr>
          <a:ln w="38100"/>
        </c:spPr>
        <c:crossAx val="40040320"/>
        <c:crosses val="autoZero"/>
        <c:crossBetween val="midCat"/>
        <c:majorUnit val="1"/>
      </c:valAx>
      <c:valAx>
        <c:axId val="40040320"/>
        <c:scaling>
          <c:orientation val="minMax"/>
          <c:max val="3"/>
        </c:scaling>
        <c:delete val="0"/>
        <c:axPos val="l"/>
        <c:majorGridlines>
          <c:spPr>
            <a:ln>
              <a:noFill/>
            </a:ln>
          </c:spPr>
        </c:majorGridlines>
        <c:numFmt formatCode="General" sourceLinked="1"/>
        <c:majorTickMark val="cross"/>
        <c:minorTickMark val="none"/>
        <c:tickLblPos val="nextTo"/>
        <c:spPr>
          <a:ln w="38100"/>
        </c:spPr>
        <c:crossAx val="40038400"/>
        <c:crosses val="autoZero"/>
        <c:crossBetween val="midCat"/>
        <c:majorUnit val="1"/>
      </c:valAx>
    </c:plotArea>
    <c:plotVisOnly val="1"/>
    <c:dispBlanksAs val="gap"/>
    <c:showDLblsOverMax val="0"/>
  </c:chart>
  <c:txPr>
    <a:bodyPr/>
    <a:lstStyle/>
    <a:p>
      <a:pPr>
        <a:defRPr sz="20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0-C497-CA46-AA73-BA3A00197470}"/>
            </c:ext>
          </c:extLst>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1-C497-CA46-AA73-BA3A00197470}"/>
            </c:ext>
          </c:extLst>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2-C497-CA46-AA73-BA3A00197470}"/>
            </c:ext>
          </c:extLst>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3-C497-CA46-AA73-BA3A00197470}"/>
            </c:ext>
          </c:extLst>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4-C497-CA46-AA73-BA3A00197470}"/>
            </c:ext>
          </c:extLst>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5-C497-CA46-AA73-BA3A00197470}"/>
            </c:ext>
          </c:extLst>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6-C497-CA46-AA73-BA3A00197470}"/>
            </c:ext>
          </c:extLst>
        </c:ser>
        <c:ser>
          <c:idx val="0"/>
          <c:order val="0"/>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7-C497-CA46-AA73-BA3A00197470}"/>
            </c:ext>
          </c:extLst>
        </c:ser>
        <c:dLbls>
          <c:showLegendKey val="0"/>
          <c:showVal val="0"/>
          <c:showCatName val="0"/>
          <c:showSerName val="0"/>
          <c:showPercent val="0"/>
          <c:showBubbleSize val="0"/>
        </c:dLbls>
        <c:axId val="40267136"/>
        <c:axId val="40273024"/>
      </c:scatterChart>
      <c:valAx>
        <c:axId val="40267136"/>
        <c:scaling>
          <c:orientation val="minMax"/>
          <c:max val="2.5"/>
          <c:min val="-0.5"/>
        </c:scaling>
        <c:delete val="0"/>
        <c:axPos val="b"/>
        <c:numFmt formatCode="General" sourceLinked="1"/>
        <c:majorTickMark val="cross"/>
        <c:minorTickMark val="none"/>
        <c:tickLblPos val="nextTo"/>
        <c:spPr>
          <a:ln w="38100"/>
        </c:spPr>
        <c:crossAx val="40273024"/>
        <c:crosses val="autoZero"/>
        <c:crossBetween val="midCat"/>
        <c:majorUnit val="0.5"/>
      </c:valAx>
      <c:valAx>
        <c:axId val="40273024"/>
        <c:scaling>
          <c:orientation val="minMax"/>
          <c:max val="3"/>
          <c:min val="0"/>
        </c:scaling>
        <c:delete val="0"/>
        <c:axPos val="l"/>
        <c:majorGridlines>
          <c:spPr>
            <a:ln>
              <a:noFill/>
            </a:ln>
          </c:spPr>
        </c:majorGridlines>
        <c:numFmt formatCode="General" sourceLinked="1"/>
        <c:majorTickMark val="cross"/>
        <c:minorTickMark val="none"/>
        <c:tickLblPos val="nextTo"/>
        <c:spPr>
          <a:ln w="38100"/>
        </c:spPr>
        <c:crossAx val="40267136"/>
        <c:crosses val="autoZero"/>
        <c:crossBetween val="midCat"/>
        <c:majorUnit val="1"/>
      </c:valAx>
    </c:plotArea>
    <c:plotVisOnly val="1"/>
    <c:dispBlanksAs val="gap"/>
    <c:showDLblsOverMax val="0"/>
  </c:chart>
  <c:txPr>
    <a:bodyPr/>
    <a:lstStyle/>
    <a:p>
      <a:pPr>
        <a:defRPr sz="20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0-3E8B-4D4A-975B-3C09CD7ED0F6}"/>
            </c:ext>
          </c:extLst>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1-3E8B-4D4A-975B-3C09CD7ED0F6}"/>
            </c:ext>
          </c:extLst>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2-3E8B-4D4A-975B-3C09CD7ED0F6}"/>
            </c:ext>
          </c:extLst>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3-3E8B-4D4A-975B-3C09CD7ED0F6}"/>
            </c:ext>
          </c:extLst>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4-3E8B-4D4A-975B-3C09CD7ED0F6}"/>
            </c:ext>
          </c:extLst>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5-3E8B-4D4A-975B-3C09CD7ED0F6}"/>
            </c:ext>
          </c:extLst>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6-3E8B-4D4A-975B-3C09CD7ED0F6}"/>
            </c:ext>
          </c:extLst>
        </c:ser>
        <c:ser>
          <c:idx val="0"/>
          <c:order val="0"/>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7-3E8B-4D4A-975B-3C09CD7ED0F6}"/>
            </c:ext>
          </c:extLst>
        </c:ser>
        <c:dLbls>
          <c:showLegendKey val="0"/>
          <c:showVal val="0"/>
          <c:showCatName val="0"/>
          <c:showSerName val="0"/>
          <c:showPercent val="0"/>
          <c:showBubbleSize val="0"/>
        </c:dLbls>
        <c:axId val="66632320"/>
        <c:axId val="67850624"/>
      </c:scatterChart>
      <c:valAx>
        <c:axId val="66632320"/>
        <c:scaling>
          <c:orientation val="minMax"/>
          <c:max val="2.5"/>
          <c:min val="-0.5"/>
        </c:scaling>
        <c:delete val="0"/>
        <c:axPos val="b"/>
        <c:numFmt formatCode="General" sourceLinked="1"/>
        <c:majorTickMark val="cross"/>
        <c:minorTickMark val="none"/>
        <c:tickLblPos val="nextTo"/>
        <c:spPr>
          <a:ln w="38100"/>
        </c:spPr>
        <c:crossAx val="67850624"/>
        <c:crosses val="autoZero"/>
        <c:crossBetween val="midCat"/>
        <c:majorUnit val="0.5"/>
      </c:valAx>
      <c:valAx>
        <c:axId val="67850624"/>
        <c:scaling>
          <c:orientation val="minMax"/>
          <c:max val="3"/>
          <c:min val="0"/>
        </c:scaling>
        <c:delete val="0"/>
        <c:axPos val="l"/>
        <c:majorGridlines>
          <c:spPr>
            <a:ln>
              <a:noFill/>
            </a:ln>
          </c:spPr>
        </c:majorGridlines>
        <c:numFmt formatCode="General" sourceLinked="1"/>
        <c:majorTickMark val="cross"/>
        <c:minorTickMark val="none"/>
        <c:tickLblPos val="nextTo"/>
        <c:spPr>
          <a:ln w="38100"/>
        </c:spPr>
        <c:crossAx val="66632320"/>
        <c:crosses val="autoZero"/>
        <c:crossBetween val="midCat"/>
        <c:majorUnit val="1"/>
      </c:valAx>
    </c:plotArea>
    <c:plotVisOnly val="1"/>
    <c:dispBlanksAs val="gap"/>
    <c:showDLblsOverMax val="0"/>
  </c:chart>
  <c:txPr>
    <a:bodyPr/>
    <a:lstStyle/>
    <a:p>
      <a:pPr>
        <a:defRPr sz="20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0-2CD8-6142-84AD-CB39A7EF9616}"/>
            </c:ext>
          </c:extLst>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1-2CD8-6142-84AD-CB39A7EF9616}"/>
            </c:ext>
          </c:extLst>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2-2CD8-6142-84AD-CB39A7EF9616}"/>
            </c:ext>
          </c:extLst>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3-2CD8-6142-84AD-CB39A7EF9616}"/>
            </c:ext>
          </c:extLst>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4-2CD8-6142-84AD-CB39A7EF9616}"/>
            </c:ext>
          </c:extLst>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5-2CD8-6142-84AD-CB39A7EF9616}"/>
            </c:ext>
          </c:extLst>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6-2CD8-6142-84AD-CB39A7EF9616}"/>
            </c:ext>
          </c:extLst>
        </c:ser>
        <c:ser>
          <c:idx val="0"/>
          <c:order val="0"/>
          <c:spPr>
            <a:ln w="0">
              <a:noFill/>
            </a:ln>
          </c:spPr>
          <c:marker>
            <c:symbol val="x"/>
            <c:size val="13"/>
            <c:spPr>
              <a:ln w="19050">
                <a:solidFill>
                  <a:schemeClr val="accent2"/>
                </a:solidFill>
              </a:ln>
            </c:spPr>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7-2CD8-6142-84AD-CB39A7EF9616}"/>
            </c:ext>
          </c:extLst>
        </c:ser>
        <c:dLbls>
          <c:showLegendKey val="0"/>
          <c:showVal val="0"/>
          <c:showCatName val="0"/>
          <c:showSerName val="0"/>
          <c:showPercent val="0"/>
          <c:showBubbleSize val="0"/>
        </c:dLbls>
        <c:axId val="6226688"/>
        <c:axId val="6228608"/>
      </c:scatterChart>
      <c:valAx>
        <c:axId val="6226688"/>
        <c:scaling>
          <c:orientation val="minMax"/>
          <c:max val="3"/>
        </c:scaling>
        <c:delete val="0"/>
        <c:axPos val="b"/>
        <c:numFmt formatCode="General" sourceLinked="1"/>
        <c:majorTickMark val="cross"/>
        <c:minorTickMark val="none"/>
        <c:tickLblPos val="nextTo"/>
        <c:spPr>
          <a:ln w="38100"/>
        </c:spPr>
        <c:crossAx val="6228608"/>
        <c:crosses val="autoZero"/>
        <c:crossBetween val="midCat"/>
        <c:majorUnit val="1"/>
      </c:valAx>
      <c:valAx>
        <c:axId val="6228608"/>
        <c:scaling>
          <c:orientation val="minMax"/>
          <c:max val="3"/>
        </c:scaling>
        <c:delete val="0"/>
        <c:axPos val="l"/>
        <c:majorGridlines>
          <c:spPr>
            <a:ln>
              <a:noFill/>
            </a:ln>
          </c:spPr>
        </c:majorGridlines>
        <c:numFmt formatCode="General" sourceLinked="1"/>
        <c:majorTickMark val="cross"/>
        <c:minorTickMark val="none"/>
        <c:tickLblPos val="nextTo"/>
        <c:spPr>
          <a:ln w="38100"/>
        </c:spPr>
        <c:crossAx val="6226688"/>
        <c:crosses val="autoZero"/>
        <c:crossBetween val="midCat"/>
        <c:majorUnit val="1"/>
      </c:valAx>
    </c:plotArea>
    <c:plotVisOnly val="1"/>
    <c:dispBlanksAs val="gap"/>
    <c:showDLblsOverMax val="0"/>
  </c:chart>
  <c:txPr>
    <a:bodyPr/>
    <a:lstStyle/>
    <a:p>
      <a:pPr>
        <a:defRPr sz="20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0-3E8B-4D4A-975B-3C09CD7ED0F6}"/>
            </c:ext>
          </c:extLst>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1-3E8B-4D4A-975B-3C09CD7ED0F6}"/>
            </c:ext>
          </c:extLst>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2-3E8B-4D4A-975B-3C09CD7ED0F6}"/>
            </c:ext>
          </c:extLst>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3-3E8B-4D4A-975B-3C09CD7ED0F6}"/>
            </c:ext>
          </c:extLst>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4-3E8B-4D4A-975B-3C09CD7ED0F6}"/>
            </c:ext>
          </c:extLst>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5-3E8B-4D4A-975B-3C09CD7ED0F6}"/>
            </c:ext>
          </c:extLst>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6-3E8B-4D4A-975B-3C09CD7ED0F6}"/>
            </c:ext>
          </c:extLst>
        </c:ser>
        <c:ser>
          <c:idx val="0"/>
          <c:order val="0"/>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7-3E8B-4D4A-975B-3C09CD7ED0F6}"/>
            </c:ext>
          </c:extLst>
        </c:ser>
        <c:dLbls>
          <c:showLegendKey val="0"/>
          <c:showVal val="0"/>
          <c:showCatName val="0"/>
          <c:showSerName val="0"/>
          <c:showPercent val="0"/>
          <c:showBubbleSize val="0"/>
        </c:dLbls>
        <c:axId val="66632320"/>
        <c:axId val="67850624"/>
      </c:scatterChart>
      <c:valAx>
        <c:axId val="66632320"/>
        <c:scaling>
          <c:orientation val="minMax"/>
          <c:max val="2.5"/>
          <c:min val="-0.5"/>
        </c:scaling>
        <c:delete val="0"/>
        <c:axPos val="b"/>
        <c:numFmt formatCode="General" sourceLinked="1"/>
        <c:majorTickMark val="cross"/>
        <c:minorTickMark val="none"/>
        <c:tickLblPos val="nextTo"/>
        <c:spPr>
          <a:ln w="38100"/>
        </c:spPr>
        <c:crossAx val="67850624"/>
        <c:crosses val="autoZero"/>
        <c:crossBetween val="midCat"/>
        <c:majorUnit val="0.5"/>
      </c:valAx>
      <c:valAx>
        <c:axId val="67850624"/>
        <c:scaling>
          <c:orientation val="minMax"/>
          <c:max val="3"/>
          <c:min val="0"/>
        </c:scaling>
        <c:delete val="0"/>
        <c:axPos val="l"/>
        <c:majorGridlines>
          <c:spPr>
            <a:ln>
              <a:noFill/>
            </a:ln>
          </c:spPr>
        </c:majorGridlines>
        <c:numFmt formatCode="General" sourceLinked="1"/>
        <c:majorTickMark val="cross"/>
        <c:minorTickMark val="none"/>
        <c:tickLblPos val="nextTo"/>
        <c:spPr>
          <a:ln w="38100"/>
        </c:spPr>
        <c:crossAx val="66632320"/>
        <c:crosses val="autoZero"/>
        <c:crossBetween val="midCat"/>
        <c:majorUnit val="1"/>
      </c:valAx>
    </c:plotArea>
    <c:plotVisOnly val="1"/>
    <c:dispBlanksAs val="gap"/>
    <c:showDLblsOverMax val="0"/>
  </c:chart>
  <c:txPr>
    <a:bodyPr/>
    <a:lstStyle/>
    <a:p>
      <a:pPr>
        <a:defRPr sz="2000"/>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0-2CD8-6142-84AD-CB39A7EF9616}"/>
            </c:ext>
          </c:extLst>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1-2CD8-6142-84AD-CB39A7EF9616}"/>
            </c:ext>
          </c:extLst>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2-2CD8-6142-84AD-CB39A7EF9616}"/>
            </c:ext>
          </c:extLst>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3-2CD8-6142-84AD-CB39A7EF9616}"/>
            </c:ext>
          </c:extLst>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4-2CD8-6142-84AD-CB39A7EF9616}"/>
            </c:ext>
          </c:extLst>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5-2CD8-6142-84AD-CB39A7EF9616}"/>
            </c:ext>
          </c:extLst>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6-2CD8-6142-84AD-CB39A7EF9616}"/>
            </c:ext>
          </c:extLst>
        </c:ser>
        <c:ser>
          <c:idx val="0"/>
          <c:order val="0"/>
          <c:spPr>
            <a:ln w="0">
              <a:noFill/>
            </a:ln>
          </c:spPr>
          <c:marker>
            <c:symbol val="x"/>
            <c:size val="13"/>
            <c:spPr>
              <a:ln w="19050">
                <a:solidFill>
                  <a:schemeClr val="accent2"/>
                </a:solidFill>
              </a:ln>
            </c:spPr>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7-2CD8-6142-84AD-CB39A7EF9616}"/>
            </c:ext>
          </c:extLst>
        </c:ser>
        <c:dLbls>
          <c:showLegendKey val="0"/>
          <c:showVal val="0"/>
          <c:showCatName val="0"/>
          <c:showSerName val="0"/>
          <c:showPercent val="0"/>
          <c:showBubbleSize val="0"/>
        </c:dLbls>
        <c:axId val="6226688"/>
        <c:axId val="6228608"/>
      </c:scatterChart>
      <c:valAx>
        <c:axId val="6226688"/>
        <c:scaling>
          <c:orientation val="minMax"/>
          <c:max val="3"/>
        </c:scaling>
        <c:delete val="0"/>
        <c:axPos val="b"/>
        <c:numFmt formatCode="General" sourceLinked="1"/>
        <c:majorTickMark val="cross"/>
        <c:minorTickMark val="none"/>
        <c:tickLblPos val="nextTo"/>
        <c:spPr>
          <a:ln w="38100"/>
        </c:spPr>
        <c:crossAx val="6228608"/>
        <c:crosses val="autoZero"/>
        <c:crossBetween val="midCat"/>
        <c:majorUnit val="1"/>
      </c:valAx>
      <c:valAx>
        <c:axId val="6228608"/>
        <c:scaling>
          <c:orientation val="minMax"/>
          <c:max val="3"/>
        </c:scaling>
        <c:delete val="0"/>
        <c:axPos val="l"/>
        <c:majorGridlines>
          <c:spPr>
            <a:ln>
              <a:noFill/>
            </a:ln>
          </c:spPr>
        </c:majorGridlines>
        <c:numFmt formatCode="General" sourceLinked="1"/>
        <c:majorTickMark val="cross"/>
        <c:minorTickMark val="none"/>
        <c:tickLblPos val="nextTo"/>
        <c:spPr>
          <a:ln w="38100"/>
        </c:spPr>
        <c:crossAx val="6226688"/>
        <c:crosses val="autoZero"/>
        <c:crossBetween val="midCat"/>
        <c:majorUnit val="1"/>
      </c:valAx>
    </c:plotArea>
    <c:plotVisOnly val="1"/>
    <c:dispBlanksAs val="gap"/>
    <c:showDLblsOverMax val="0"/>
  </c:chart>
  <c:txPr>
    <a:bodyPr/>
    <a:lstStyle/>
    <a:p>
      <a:pPr>
        <a:defRPr sz="2000"/>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x"/>
            <c:size val="7"/>
            <c:spPr>
              <a:noFill/>
              <a:ln w="12700">
                <a:solidFill>
                  <a:srgbClr val="C00000"/>
                </a:solidFill>
              </a:ln>
            </c:spPr>
          </c:marker>
          <c:xVal>
            <c:numRef>
              <c:f>portland!$A$1:$A$48</c:f>
              <c:numCache>
                <c:formatCode>General</c:formatCode>
                <c:ptCount val="48"/>
                <c:pt idx="0">
                  <c:v>2104</c:v>
                </c:pt>
                <c:pt idx="1">
                  <c:v>1600</c:v>
                </c:pt>
                <c:pt idx="2">
                  <c:v>2400</c:v>
                </c:pt>
                <c:pt idx="3">
                  <c:v>1416</c:v>
                </c:pt>
                <c:pt idx="4">
                  <c:v>3000</c:v>
                </c:pt>
                <c:pt idx="5">
                  <c:v>1985</c:v>
                </c:pt>
                <c:pt idx="6">
                  <c:v>1534</c:v>
                </c:pt>
                <c:pt idx="7">
                  <c:v>1427</c:v>
                </c:pt>
                <c:pt idx="8">
                  <c:v>1380</c:v>
                </c:pt>
                <c:pt idx="9">
                  <c:v>1494</c:v>
                </c:pt>
                <c:pt idx="10">
                  <c:v>1940</c:v>
                </c:pt>
                <c:pt idx="11">
                  <c:v>2000</c:v>
                </c:pt>
                <c:pt idx="12">
                  <c:v>1890</c:v>
                </c:pt>
                <c:pt idx="13">
                  <c:v>4478</c:v>
                </c:pt>
                <c:pt idx="14">
                  <c:v>1268</c:v>
                </c:pt>
                <c:pt idx="15">
                  <c:v>2300</c:v>
                </c:pt>
                <c:pt idx="16">
                  <c:v>1320</c:v>
                </c:pt>
                <c:pt idx="17">
                  <c:v>1236</c:v>
                </c:pt>
                <c:pt idx="18">
                  <c:v>2609</c:v>
                </c:pt>
                <c:pt idx="19">
                  <c:v>3031</c:v>
                </c:pt>
                <c:pt idx="20">
                  <c:v>1767</c:v>
                </c:pt>
                <c:pt idx="21">
                  <c:v>1888</c:v>
                </c:pt>
                <c:pt idx="22">
                  <c:v>1604</c:v>
                </c:pt>
                <c:pt idx="23">
                  <c:v>1962</c:v>
                </c:pt>
                <c:pt idx="24">
                  <c:v>3890</c:v>
                </c:pt>
                <c:pt idx="25">
                  <c:v>1100</c:v>
                </c:pt>
                <c:pt idx="26">
                  <c:v>1458</c:v>
                </c:pt>
                <c:pt idx="27">
                  <c:v>2526</c:v>
                </c:pt>
                <c:pt idx="28">
                  <c:v>2200</c:v>
                </c:pt>
                <c:pt idx="29">
                  <c:v>2637</c:v>
                </c:pt>
                <c:pt idx="30">
                  <c:v>1839</c:v>
                </c:pt>
                <c:pt idx="31">
                  <c:v>1000</c:v>
                </c:pt>
                <c:pt idx="32">
                  <c:v>2040</c:v>
                </c:pt>
                <c:pt idx="33">
                  <c:v>3137</c:v>
                </c:pt>
                <c:pt idx="34">
                  <c:v>1811</c:v>
                </c:pt>
                <c:pt idx="35">
                  <c:v>1437</c:v>
                </c:pt>
                <c:pt idx="36">
                  <c:v>1239</c:v>
                </c:pt>
                <c:pt idx="37">
                  <c:v>2132</c:v>
                </c:pt>
                <c:pt idx="38">
                  <c:v>4215</c:v>
                </c:pt>
                <c:pt idx="39">
                  <c:v>2162</c:v>
                </c:pt>
                <c:pt idx="40">
                  <c:v>1664</c:v>
                </c:pt>
                <c:pt idx="41">
                  <c:v>2238</c:v>
                </c:pt>
                <c:pt idx="42">
                  <c:v>2567</c:v>
                </c:pt>
                <c:pt idx="43">
                  <c:v>1200</c:v>
                </c:pt>
                <c:pt idx="44">
                  <c:v>852</c:v>
                </c:pt>
                <c:pt idx="45">
                  <c:v>1852</c:v>
                </c:pt>
                <c:pt idx="46">
                  <c:v>1203</c:v>
                </c:pt>
              </c:numCache>
            </c:numRef>
          </c:xVal>
          <c:yVal>
            <c:numRef>
              <c:f>portland!$B$1:$B$48</c:f>
              <c:numCache>
                <c:formatCode>General</c:formatCode>
                <c:ptCount val="48"/>
                <c:pt idx="0">
                  <c:v>399900</c:v>
                </c:pt>
                <c:pt idx="1">
                  <c:v>329900</c:v>
                </c:pt>
                <c:pt idx="2">
                  <c:v>369000</c:v>
                </c:pt>
                <c:pt idx="3">
                  <c:v>232000</c:v>
                </c:pt>
                <c:pt idx="4">
                  <c:v>539900</c:v>
                </c:pt>
                <c:pt idx="5">
                  <c:v>299900</c:v>
                </c:pt>
                <c:pt idx="6">
                  <c:v>314900</c:v>
                </c:pt>
                <c:pt idx="7">
                  <c:v>198999</c:v>
                </c:pt>
                <c:pt idx="8">
                  <c:v>212000</c:v>
                </c:pt>
                <c:pt idx="9">
                  <c:v>242500</c:v>
                </c:pt>
                <c:pt idx="10">
                  <c:v>239999</c:v>
                </c:pt>
                <c:pt idx="11">
                  <c:v>347000</c:v>
                </c:pt>
                <c:pt idx="12">
                  <c:v>329999</c:v>
                </c:pt>
                <c:pt idx="13">
                  <c:v>699900</c:v>
                </c:pt>
                <c:pt idx="14">
                  <c:v>259900</c:v>
                </c:pt>
                <c:pt idx="15">
                  <c:v>449900</c:v>
                </c:pt>
                <c:pt idx="16">
                  <c:v>299900</c:v>
                </c:pt>
                <c:pt idx="17">
                  <c:v>199900</c:v>
                </c:pt>
                <c:pt idx="18">
                  <c:v>499998</c:v>
                </c:pt>
                <c:pt idx="19">
                  <c:v>599000</c:v>
                </c:pt>
                <c:pt idx="20">
                  <c:v>252900</c:v>
                </c:pt>
                <c:pt idx="21">
                  <c:v>255000</c:v>
                </c:pt>
                <c:pt idx="22">
                  <c:v>242900</c:v>
                </c:pt>
                <c:pt idx="23">
                  <c:v>259900</c:v>
                </c:pt>
                <c:pt idx="24">
                  <c:v>573900</c:v>
                </c:pt>
                <c:pt idx="25">
                  <c:v>249900</c:v>
                </c:pt>
                <c:pt idx="26">
                  <c:v>464500</c:v>
                </c:pt>
                <c:pt idx="27">
                  <c:v>469000</c:v>
                </c:pt>
                <c:pt idx="28">
                  <c:v>475000</c:v>
                </c:pt>
                <c:pt idx="29">
                  <c:v>299900</c:v>
                </c:pt>
                <c:pt idx="30">
                  <c:v>349900</c:v>
                </c:pt>
                <c:pt idx="31">
                  <c:v>169900</c:v>
                </c:pt>
                <c:pt idx="32">
                  <c:v>314900</c:v>
                </c:pt>
                <c:pt idx="33">
                  <c:v>579900</c:v>
                </c:pt>
                <c:pt idx="34">
                  <c:v>285900</c:v>
                </c:pt>
                <c:pt idx="35">
                  <c:v>249900</c:v>
                </c:pt>
                <c:pt idx="36">
                  <c:v>229900</c:v>
                </c:pt>
                <c:pt idx="37">
                  <c:v>345000</c:v>
                </c:pt>
                <c:pt idx="38">
                  <c:v>549000</c:v>
                </c:pt>
                <c:pt idx="39">
                  <c:v>287000</c:v>
                </c:pt>
                <c:pt idx="40">
                  <c:v>368500</c:v>
                </c:pt>
                <c:pt idx="41">
                  <c:v>329900</c:v>
                </c:pt>
                <c:pt idx="42">
                  <c:v>314000</c:v>
                </c:pt>
                <c:pt idx="43">
                  <c:v>299000</c:v>
                </c:pt>
                <c:pt idx="44">
                  <c:v>179900</c:v>
                </c:pt>
                <c:pt idx="45">
                  <c:v>299900</c:v>
                </c:pt>
                <c:pt idx="46">
                  <c:v>239500</c:v>
                </c:pt>
              </c:numCache>
            </c:numRef>
          </c:yVal>
          <c:smooth val="0"/>
          <c:extLst>
            <c:ext xmlns:c16="http://schemas.microsoft.com/office/drawing/2014/chart" uri="{C3380CC4-5D6E-409C-BE32-E72D297353CC}">
              <c16:uniqueId val="{00000000-D67A-3D4D-8E8C-C6C9536CD6E0}"/>
            </c:ext>
          </c:extLst>
        </c:ser>
        <c:dLbls>
          <c:showLegendKey val="0"/>
          <c:showVal val="0"/>
          <c:showCatName val="0"/>
          <c:showSerName val="0"/>
          <c:showPercent val="0"/>
          <c:showBubbleSize val="0"/>
        </c:dLbls>
        <c:axId val="6232320"/>
        <c:axId val="6239360"/>
      </c:scatterChart>
      <c:valAx>
        <c:axId val="6232320"/>
        <c:scaling>
          <c:orientation val="minMax"/>
          <c:max val="3000"/>
        </c:scaling>
        <c:delete val="0"/>
        <c:axPos val="b"/>
        <c:numFmt formatCode="General" sourceLinked="1"/>
        <c:majorTickMark val="out"/>
        <c:minorTickMark val="none"/>
        <c:tickLblPos val="nextTo"/>
        <c:spPr>
          <a:ln w="25400"/>
        </c:spPr>
        <c:crossAx val="6239360"/>
        <c:crosses val="autoZero"/>
        <c:crossBetween val="midCat"/>
      </c:valAx>
      <c:valAx>
        <c:axId val="6239360"/>
        <c:scaling>
          <c:orientation val="minMax"/>
          <c:max val="500000"/>
        </c:scaling>
        <c:delete val="0"/>
        <c:axPos val="l"/>
        <c:majorGridlines/>
        <c:numFmt formatCode="General" sourceLinked="0"/>
        <c:majorTickMark val="out"/>
        <c:minorTickMark val="none"/>
        <c:tickLblPos val="nextTo"/>
        <c:spPr>
          <a:ln w="25400"/>
        </c:spPr>
        <c:crossAx val="6232320"/>
        <c:crosses val="autoZero"/>
        <c:crossBetween val="midCat"/>
        <c:majorUnit val="100000"/>
        <c:dispUnits>
          <c:builtInUnit val="thousands"/>
        </c:dispUnits>
      </c:valAx>
    </c:plotArea>
    <c:plotVisOnly val="1"/>
    <c:dispBlanksAs val="gap"/>
    <c:showDLblsOverMax val="0"/>
  </c:chart>
  <c:txPr>
    <a:bodyPr/>
    <a:lstStyle/>
    <a:p>
      <a:pPr>
        <a:defRPr sz="16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x"/>
            <c:size val="8"/>
            <c:spPr>
              <a:noFill/>
              <a:ln w="12700">
                <a:solidFill>
                  <a:srgbClr val="C00000"/>
                </a:solidFill>
              </a:ln>
            </c:spPr>
          </c:marker>
          <c:xVal>
            <c:numRef>
              <c:f>portland!$A$1:$A$48</c:f>
              <c:numCache>
                <c:formatCode>General</c:formatCode>
                <c:ptCount val="48"/>
                <c:pt idx="0">
                  <c:v>2104</c:v>
                </c:pt>
                <c:pt idx="1">
                  <c:v>1600</c:v>
                </c:pt>
                <c:pt idx="2">
                  <c:v>2400</c:v>
                </c:pt>
                <c:pt idx="3">
                  <c:v>1416</c:v>
                </c:pt>
                <c:pt idx="4">
                  <c:v>3000</c:v>
                </c:pt>
                <c:pt idx="5">
                  <c:v>1985</c:v>
                </c:pt>
                <c:pt idx="6">
                  <c:v>1534</c:v>
                </c:pt>
                <c:pt idx="7">
                  <c:v>1427</c:v>
                </c:pt>
                <c:pt idx="8">
                  <c:v>1380</c:v>
                </c:pt>
                <c:pt idx="9">
                  <c:v>1494</c:v>
                </c:pt>
                <c:pt idx="10">
                  <c:v>1940</c:v>
                </c:pt>
                <c:pt idx="11">
                  <c:v>2000</c:v>
                </c:pt>
                <c:pt idx="12">
                  <c:v>1890</c:v>
                </c:pt>
                <c:pt idx="13">
                  <c:v>4478</c:v>
                </c:pt>
                <c:pt idx="14">
                  <c:v>1268</c:v>
                </c:pt>
                <c:pt idx="15">
                  <c:v>2300</c:v>
                </c:pt>
                <c:pt idx="16">
                  <c:v>1320</c:v>
                </c:pt>
                <c:pt idx="17">
                  <c:v>1236</c:v>
                </c:pt>
                <c:pt idx="18">
                  <c:v>2609</c:v>
                </c:pt>
                <c:pt idx="19">
                  <c:v>3031</c:v>
                </c:pt>
                <c:pt idx="20">
                  <c:v>1767</c:v>
                </c:pt>
                <c:pt idx="21">
                  <c:v>1888</c:v>
                </c:pt>
                <c:pt idx="22">
                  <c:v>1604</c:v>
                </c:pt>
                <c:pt idx="23">
                  <c:v>1962</c:v>
                </c:pt>
                <c:pt idx="24">
                  <c:v>3890</c:v>
                </c:pt>
                <c:pt idx="25">
                  <c:v>1100</c:v>
                </c:pt>
                <c:pt idx="26">
                  <c:v>1458</c:v>
                </c:pt>
                <c:pt idx="27">
                  <c:v>2526</c:v>
                </c:pt>
                <c:pt idx="28">
                  <c:v>2200</c:v>
                </c:pt>
                <c:pt idx="29">
                  <c:v>2637</c:v>
                </c:pt>
                <c:pt idx="30">
                  <c:v>1839</c:v>
                </c:pt>
                <c:pt idx="31">
                  <c:v>1000</c:v>
                </c:pt>
                <c:pt idx="32">
                  <c:v>2040</c:v>
                </c:pt>
                <c:pt idx="33">
                  <c:v>3137</c:v>
                </c:pt>
                <c:pt idx="34">
                  <c:v>1811</c:v>
                </c:pt>
                <c:pt idx="35">
                  <c:v>1437</c:v>
                </c:pt>
                <c:pt idx="36">
                  <c:v>1239</c:v>
                </c:pt>
                <c:pt idx="37">
                  <c:v>2132</c:v>
                </c:pt>
                <c:pt idx="38">
                  <c:v>4215</c:v>
                </c:pt>
                <c:pt idx="39">
                  <c:v>2162</c:v>
                </c:pt>
                <c:pt idx="40">
                  <c:v>1664</c:v>
                </c:pt>
                <c:pt idx="41">
                  <c:v>2238</c:v>
                </c:pt>
                <c:pt idx="42">
                  <c:v>2567</c:v>
                </c:pt>
                <c:pt idx="43">
                  <c:v>1200</c:v>
                </c:pt>
                <c:pt idx="44">
                  <c:v>852</c:v>
                </c:pt>
                <c:pt idx="45">
                  <c:v>1852</c:v>
                </c:pt>
                <c:pt idx="46">
                  <c:v>1203</c:v>
                </c:pt>
              </c:numCache>
            </c:numRef>
          </c:xVal>
          <c:yVal>
            <c:numRef>
              <c:f>portland!$B$1:$B$48</c:f>
              <c:numCache>
                <c:formatCode>General</c:formatCode>
                <c:ptCount val="48"/>
                <c:pt idx="0">
                  <c:v>399900</c:v>
                </c:pt>
                <c:pt idx="1">
                  <c:v>329900</c:v>
                </c:pt>
                <c:pt idx="2">
                  <c:v>369000</c:v>
                </c:pt>
                <c:pt idx="3">
                  <c:v>232000</c:v>
                </c:pt>
                <c:pt idx="4">
                  <c:v>539900</c:v>
                </c:pt>
                <c:pt idx="5">
                  <c:v>299900</c:v>
                </c:pt>
                <c:pt idx="6">
                  <c:v>314900</c:v>
                </c:pt>
                <c:pt idx="7">
                  <c:v>198999</c:v>
                </c:pt>
                <c:pt idx="8">
                  <c:v>212000</c:v>
                </c:pt>
                <c:pt idx="9">
                  <c:v>242500</c:v>
                </c:pt>
                <c:pt idx="10">
                  <c:v>239999</c:v>
                </c:pt>
                <c:pt idx="11">
                  <c:v>347000</c:v>
                </c:pt>
                <c:pt idx="12">
                  <c:v>329999</c:v>
                </c:pt>
                <c:pt idx="13">
                  <c:v>699900</c:v>
                </c:pt>
                <c:pt idx="14">
                  <c:v>259900</c:v>
                </c:pt>
                <c:pt idx="15">
                  <c:v>449900</c:v>
                </c:pt>
                <c:pt idx="16">
                  <c:v>299900</c:v>
                </c:pt>
                <c:pt idx="17">
                  <c:v>199900</c:v>
                </c:pt>
                <c:pt idx="18">
                  <c:v>499998</c:v>
                </c:pt>
                <c:pt idx="19">
                  <c:v>599000</c:v>
                </c:pt>
                <c:pt idx="20">
                  <c:v>252900</c:v>
                </c:pt>
                <c:pt idx="21">
                  <c:v>255000</c:v>
                </c:pt>
                <c:pt idx="22">
                  <c:v>242900</c:v>
                </c:pt>
                <c:pt idx="23">
                  <c:v>259900</c:v>
                </c:pt>
                <c:pt idx="24">
                  <c:v>573900</c:v>
                </c:pt>
                <c:pt idx="25">
                  <c:v>249900</c:v>
                </c:pt>
                <c:pt idx="26">
                  <c:v>464500</c:v>
                </c:pt>
                <c:pt idx="27">
                  <c:v>469000</c:v>
                </c:pt>
                <c:pt idx="28">
                  <c:v>475000</c:v>
                </c:pt>
                <c:pt idx="29">
                  <c:v>299900</c:v>
                </c:pt>
                <c:pt idx="30">
                  <c:v>349900</c:v>
                </c:pt>
                <c:pt idx="31">
                  <c:v>169900</c:v>
                </c:pt>
                <c:pt idx="32">
                  <c:v>314900</c:v>
                </c:pt>
                <c:pt idx="33">
                  <c:v>579900</c:v>
                </c:pt>
                <c:pt idx="34">
                  <c:v>285900</c:v>
                </c:pt>
                <c:pt idx="35">
                  <c:v>249900</c:v>
                </c:pt>
                <c:pt idx="36">
                  <c:v>229900</c:v>
                </c:pt>
                <c:pt idx="37">
                  <c:v>345000</c:v>
                </c:pt>
                <c:pt idx="38">
                  <c:v>549000</c:v>
                </c:pt>
                <c:pt idx="39">
                  <c:v>287000</c:v>
                </c:pt>
                <c:pt idx="40">
                  <c:v>368500</c:v>
                </c:pt>
                <c:pt idx="41">
                  <c:v>329900</c:v>
                </c:pt>
                <c:pt idx="42">
                  <c:v>314000</c:v>
                </c:pt>
                <c:pt idx="43">
                  <c:v>299000</c:v>
                </c:pt>
                <c:pt idx="44">
                  <c:v>179900</c:v>
                </c:pt>
                <c:pt idx="45">
                  <c:v>299900</c:v>
                </c:pt>
                <c:pt idx="46">
                  <c:v>239500</c:v>
                </c:pt>
              </c:numCache>
            </c:numRef>
          </c:yVal>
          <c:smooth val="0"/>
          <c:extLst>
            <c:ext xmlns:c16="http://schemas.microsoft.com/office/drawing/2014/chart" uri="{C3380CC4-5D6E-409C-BE32-E72D297353CC}">
              <c16:uniqueId val="{00000000-C3A0-4C40-BF9F-6687804A37CC}"/>
            </c:ext>
          </c:extLst>
        </c:ser>
        <c:dLbls>
          <c:showLegendKey val="0"/>
          <c:showVal val="0"/>
          <c:showCatName val="0"/>
          <c:showSerName val="0"/>
          <c:showPercent val="0"/>
          <c:showBubbleSize val="0"/>
        </c:dLbls>
        <c:axId val="39975936"/>
        <c:axId val="40642432"/>
      </c:scatterChart>
      <c:valAx>
        <c:axId val="39975936"/>
        <c:scaling>
          <c:orientation val="minMax"/>
          <c:max val="3000"/>
        </c:scaling>
        <c:delete val="0"/>
        <c:axPos val="b"/>
        <c:numFmt formatCode="General" sourceLinked="1"/>
        <c:majorTickMark val="out"/>
        <c:minorTickMark val="none"/>
        <c:tickLblPos val="nextTo"/>
        <c:crossAx val="40642432"/>
        <c:crosses val="autoZero"/>
        <c:crossBetween val="midCat"/>
      </c:valAx>
      <c:valAx>
        <c:axId val="40642432"/>
        <c:scaling>
          <c:orientation val="minMax"/>
          <c:max val="500000"/>
        </c:scaling>
        <c:delete val="0"/>
        <c:axPos val="l"/>
        <c:majorGridlines/>
        <c:numFmt formatCode="General" sourceLinked="0"/>
        <c:majorTickMark val="out"/>
        <c:minorTickMark val="none"/>
        <c:tickLblPos val="nextTo"/>
        <c:crossAx val="39975936"/>
        <c:crosses val="autoZero"/>
        <c:crossBetween val="midCat"/>
        <c:majorUnit val="100000"/>
        <c:dispUnits>
          <c:builtInUnit val="thousands"/>
        </c:dispUnits>
      </c:valAx>
    </c:plotArea>
    <c:plotVisOnly val="1"/>
    <c:dispBlanksAs val="gap"/>
    <c:showDLblsOverMax val="0"/>
  </c:chart>
  <c:txPr>
    <a:bodyPr/>
    <a:lstStyle/>
    <a:p>
      <a:pPr>
        <a:defRPr sz="16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none"/>
          </c:marker>
          <c:xVal>
            <c:numRef>
              <c:f>portland!$A$1:$A$48</c:f>
              <c:numCache>
                <c:formatCode>General</c:formatCode>
                <c:ptCount val="48"/>
                <c:pt idx="0">
                  <c:v>2104</c:v>
                </c:pt>
                <c:pt idx="1">
                  <c:v>1600</c:v>
                </c:pt>
                <c:pt idx="2">
                  <c:v>2400</c:v>
                </c:pt>
                <c:pt idx="3">
                  <c:v>1416</c:v>
                </c:pt>
                <c:pt idx="4">
                  <c:v>3000</c:v>
                </c:pt>
                <c:pt idx="5">
                  <c:v>1985</c:v>
                </c:pt>
                <c:pt idx="6">
                  <c:v>1534</c:v>
                </c:pt>
                <c:pt idx="7">
                  <c:v>1427</c:v>
                </c:pt>
                <c:pt idx="8">
                  <c:v>1380</c:v>
                </c:pt>
                <c:pt idx="9">
                  <c:v>1494</c:v>
                </c:pt>
                <c:pt idx="10">
                  <c:v>1940</c:v>
                </c:pt>
                <c:pt idx="11">
                  <c:v>2000</c:v>
                </c:pt>
                <c:pt idx="12">
                  <c:v>1890</c:v>
                </c:pt>
                <c:pt idx="13">
                  <c:v>4478</c:v>
                </c:pt>
                <c:pt idx="14">
                  <c:v>1268</c:v>
                </c:pt>
                <c:pt idx="15">
                  <c:v>2300</c:v>
                </c:pt>
                <c:pt idx="16">
                  <c:v>1320</c:v>
                </c:pt>
                <c:pt idx="17">
                  <c:v>1236</c:v>
                </c:pt>
                <c:pt idx="18">
                  <c:v>2609</c:v>
                </c:pt>
                <c:pt idx="19">
                  <c:v>3031</c:v>
                </c:pt>
                <c:pt idx="20">
                  <c:v>1767</c:v>
                </c:pt>
                <c:pt idx="21">
                  <c:v>1888</c:v>
                </c:pt>
                <c:pt idx="22">
                  <c:v>1604</c:v>
                </c:pt>
                <c:pt idx="23">
                  <c:v>1962</c:v>
                </c:pt>
                <c:pt idx="24">
                  <c:v>3890</c:v>
                </c:pt>
                <c:pt idx="25">
                  <c:v>1100</c:v>
                </c:pt>
                <c:pt idx="26">
                  <c:v>1458</c:v>
                </c:pt>
                <c:pt idx="27">
                  <c:v>2526</c:v>
                </c:pt>
                <c:pt idx="28">
                  <c:v>2200</c:v>
                </c:pt>
                <c:pt idx="29">
                  <c:v>2637</c:v>
                </c:pt>
                <c:pt idx="30">
                  <c:v>1839</c:v>
                </c:pt>
                <c:pt idx="31">
                  <c:v>1000</c:v>
                </c:pt>
                <c:pt idx="32">
                  <c:v>2040</c:v>
                </c:pt>
                <c:pt idx="33">
                  <c:v>3137</c:v>
                </c:pt>
                <c:pt idx="34">
                  <c:v>1811</c:v>
                </c:pt>
                <c:pt idx="35">
                  <c:v>1437</c:v>
                </c:pt>
                <c:pt idx="36">
                  <c:v>1239</c:v>
                </c:pt>
                <c:pt idx="37">
                  <c:v>2132</c:v>
                </c:pt>
                <c:pt idx="38">
                  <c:v>4215</c:v>
                </c:pt>
                <c:pt idx="39">
                  <c:v>2162</c:v>
                </c:pt>
                <c:pt idx="40">
                  <c:v>1664</c:v>
                </c:pt>
                <c:pt idx="41">
                  <c:v>2238</c:v>
                </c:pt>
                <c:pt idx="42">
                  <c:v>2567</c:v>
                </c:pt>
                <c:pt idx="43">
                  <c:v>1200</c:v>
                </c:pt>
                <c:pt idx="44">
                  <c:v>852</c:v>
                </c:pt>
                <c:pt idx="45">
                  <c:v>1852</c:v>
                </c:pt>
                <c:pt idx="46">
                  <c:v>1203</c:v>
                </c:pt>
              </c:numCache>
            </c:numRef>
          </c:xVal>
          <c:yVal>
            <c:numRef>
              <c:f>portland!$B$1:$B$48</c:f>
              <c:numCache>
                <c:formatCode>General</c:formatCode>
                <c:ptCount val="48"/>
                <c:pt idx="0">
                  <c:v>399900</c:v>
                </c:pt>
                <c:pt idx="1">
                  <c:v>329900</c:v>
                </c:pt>
                <c:pt idx="2">
                  <c:v>369000</c:v>
                </c:pt>
                <c:pt idx="3">
                  <c:v>232000</c:v>
                </c:pt>
                <c:pt idx="4">
                  <c:v>539900</c:v>
                </c:pt>
                <c:pt idx="5">
                  <c:v>299900</c:v>
                </c:pt>
                <c:pt idx="6">
                  <c:v>314900</c:v>
                </c:pt>
                <c:pt idx="7">
                  <c:v>198999</c:v>
                </c:pt>
                <c:pt idx="8">
                  <c:v>212000</c:v>
                </c:pt>
                <c:pt idx="9">
                  <c:v>242500</c:v>
                </c:pt>
                <c:pt idx="10">
                  <c:v>239999</c:v>
                </c:pt>
                <c:pt idx="11">
                  <c:v>347000</c:v>
                </c:pt>
                <c:pt idx="12">
                  <c:v>329999</c:v>
                </c:pt>
                <c:pt idx="13">
                  <c:v>699900</c:v>
                </c:pt>
                <c:pt idx="14">
                  <c:v>259900</c:v>
                </c:pt>
                <c:pt idx="15">
                  <c:v>449900</c:v>
                </c:pt>
                <c:pt idx="16">
                  <c:v>299900</c:v>
                </c:pt>
                <c:pt idx="17">
                  <c:v>199900</c:v>
                </c:pt>
                <c:pt idx="18">
                  <c:v>499998</c:v>
                </c:pt>
                <c:pt idx="19">
                  <c:v>599000</c:v>
                </c:pt>
                <c:pt idx="20">
                  <c:v>252900</c:v>
                </c:pt>
                <c:pt idx="21">
                  <c:v>255000</c:v>
                </c:pt>
                <c:pt idx="22">
                  <c:v>242900</c:v>
                </c:pt>
                <c:pt idx="23">
                  <c:v>259900</c:v>
                </c:pt>
                <c:pt idx="24">
                  <c:v>573900</c:v>
                </c:pt>
                <c:pt idx="25">
                  <c:v>249900</c:v>
                </c:pt>
                <c:pt idx="26">
                  <c:v>464500</c:v>
                </c:pt>
                <c:pt idx="27">
                  <c:v>469000</c:v>
                </c:pt>
                <c:pt idx="28">
                  <c:v>475000</c:v>
                </c:pt>
                <c:pt idx="29">
                  <c:v>299900</c:v>
                </c:pt>
                <c:pt idx="30">
                  <c:v>349900</c:v>
                </c:pt>
                <c:pt idx="31">
                  <c:v>169900</c:v>
                </c:pt>
                <c:pt idx="32">
                  <c:v>314900</c:v>
                </c:pt>
                <c:pt idx="33">
                  <c:v>579900</c:v>
                </c:pt>
                <c:pt idx="34">
                  <c:v>285900</c:v>
                </c:pt>
                <c:pt idx="35">
                  <c:v>249900</c:v>
                </c:pt>
                <c:pt idx="36">
                  <c:v>229900</c:v>
                </c:pt>
                <c:pt idx="37">
                  <c:v>345000</c:v>
                </c:pt>
                <c:pt idx="38">
                  <c:v>549000</c:v>
                </c:pt>
                <c:pt idx="39">
                  <c:v>287000</c:v>
                </c:pt>
                <c:pt idx="40">
                  <c:v>368500</c:v>
                </c:pt>
                <c:pt idx="41">
                  <c:v>329900</c:v>
                </c:pt>
                <c:pt idx="42">
                  <c:v>314000</c:v>
                </c:pt>
                <c:pt idx="43">
                  <c:v>299000</c:v>
                </c:pt>
                <c:pt idx="44">
                  <c:v>179900</c:v>
                </c:pt>
                <c:pt idx="45">
                  <c:v>299900</c:v>
                </c:pt>
                <c:pt idx="46">
                  <c:v>239500</c:v>
                </c:pt>
              </c:numCache>
            </c:numRef>
          </c:yVal>
          <c:smooth val="0"/>
          <c:extLst>
            <c:ext xmlns:c16="http://schemas.microsoft.com/office/drawing/2014/chart" uri="{C3380CC4-5D6E-409C-BE32-E72D297353CC}">
              <c16:uniqueId val="{00000000-06A8-3E4D-A457-E1D58AF9F0AC}"/>
            </c:ext>
          </c:extLst>
        </c:ser>
        <c:dLbls>
          <c:showLegendKey val="0"/>
          <c:showVal val="0"/>
          <c:showCatName val="0"/>
          <c:showSerName val="0"/>
          <c:showPercent val="0"/>
          <c:showBubbleSize val="0"/>
        </c:dLbls>
        <c:axId val="39958784"/>
        <c:axId val="39960576"/>
      </c:scatterChart>
      <c:valAx>
        <c:axId val="39958784"/>
        <c:scaling>
          <c:orientation val="minMax"/>
          <c:max val="3000"/>
        </c:scaling>
        <c:delete val="0"/>
        <c:axPos val="b"/>
        <c:numFmt formatCode="General" sourceLinked="1"/>
        <c:majorTickMark val="out"/>
        <c:minorTickMark val="none"/>
        <c:tickLblPos val="nextTo"/>
        <c:crossAx val="39960576"/>
        <c:crosses val="autoZero"/>
        <c:crossBetween val="midCat"/>
      </c:valAx>
      <c:valAx>
        <c:axId val="39960576"/>
        <c:scaling>
          <c:orientation val="minMax"/>
          <c:max val="500000"/>
        </c:scaling>
        <c:delete val="0"/>
        <c:axPos val="l"/>
        <c:majorGridlines/>
        <c:numFmt formatCode="General" sourceLinked="0"/>
        <c:majorTickMark val="out"/>
        <c:minorTickMark val="none"/>
        <c:tickLblPos val="nextTo"/>
        <c:crossAx val="39958784"/>
        <c:crosses val="autoZero"/>
        <c:crossBetween val="midCat"/>
        <c:majorUnit val="100000"/>
        <c:dispUnits>
          <c:builtInUnit val="thousands"/>
        </c:dispUnits>
      </c:valAx>
    </c:plotArea>
    <c:plotVisOnly val="1"/>
    <c:dispBlanksAs val="gap"/>
    <c:showDLblsOverMax val="0"/>
  </c:chart>
  <c:txPr>
    <a:bodyPr/>
    <a:lstStyle/>
    <a:p>
      <a:pPr>
        <a:defRPr sz="16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x"/>
            <c:size val="8"/>
            <c:spPr>
              <a:noFill/>
              <a:ln w="12700">
                <a:solidFill>
                  <a:srgbClr val="C00000"/>
                </a:solidFill>
              </a:ln>
            </c:spPr>
          </c:marker>
          <c:xVal>
            <c:numRef>
              <c:f>portland!$A$1:$A$48</c:f>
              <c:numCache>
                <c:formatCode>General</c:formatCode>
                <c:ptCount val="48"/>
                <c:pt idx="0">
                  <c:v>2104</c:v>
                </c:pt>
                <c:pt idx="1">
                  <c:v>1600</c:v>
                </c:pt>
                <c:pt idx="2">
                  <c:v>2400</c:v>
                </c:pt>
                <c:pt idx="3">
                  <c:v>1416</c:v>
                </c:pt>
                <c:pt idx="4">
                  <c:v>3000</c:v>
                </c:pt>
                <c:pt idx="5">
                  <c:v>1985</c:v>
                </c:pt>
                <c:pt idx="6">
                  <c:v>1534</c:v>
                </c:pt>
                <c:pt idx="7">
                  <c:v>1427</c:v>
                </c:pt>
                <c:pt idx="8">
                  <c:v>1380</c:v>
                </c:pt>
                <c:pt idx="9">
                  <c:v>1494</c:v>
                </c:pt>
                <c:pt idx="10">
                  <c:v>1940</c:v>
                </c:pt>
                <c:pt idx="11">
                  <c:v>2000</c:v>
                </c:pt>
                <c:pt idx="12">
                  <c:v>1890</c:v>
                </c:pt>
                <c:pt idx="13">
                  <c:v>4478</c:v>
                </c:pt>
                <c:pt idx="14">
                  <c:v>1268</c:v>
                </c:pt>
                <c:pt idx="15">
                  <c:v>2300</c:v>
                </c:pt>
                <c:pt idx="16">
                  <c:v>1320</c:v>
                </c:pt>
                <c:pt idx="17">
                  <c:v>1236</c:v>
                </c:pt>
                <c:pt idx="18">
                  <c:v>2609</c:v>
                </c:pt>
                <c:pt idx="19">
                  <c:v>3031</c:v>
                </c:pt>
                <c:pt idx="20">
                  <c:v>1767</c:v>
                </c:pt>
                <c:pt idx="21">
                  <c:v>1888</c:v>
                </c:pt>
                <c:pt idx="22">
                  <c:v>1604</c:v>
                </c:pt>
                <c:pt idx="23">
                  <c:v>1962</c:v>
                </c:pt>
                <c:pt idx="24">
                  <c:v>3890</c:v>
                </c:pt>
                <c:pt idx="25">
                  <c:v>1100</c:v>
                </c:pt>
                <c:pt idx="26">
                  <c:v>1458</c:v>
                </c:pt>
                <c:pt idx="27">
                  <c:v>2526</c:v>
                </c:pt>
                <c:pt idx="28">
                  <c:v>2200</c:v>
                </c:pt>
                <c:pt idx="29">
                  <c:v>2637</c:v>
                </c:pt>
                <c:pt idx="30">
                  <c:v>1839</c:v>
                </c:pt>
                <c:pt idx="31">
                  <c:v>1000</c:v>
                </c:pt>
                <c:pt idx="32">
                  <c:v>2040</c:v>
                </c:pt>
                <c:pt idx="33">
                  <c:v>3137</c:v>
                </c:pt>
                <c:pt idx="34">
                  <c:v>1811</c:v>
                </c:pt>
                <c:pt idx="35">
                  <c:v>1437</c:v>
                </c:pt>
                <c:pt idx="36">
                  <c:v>1239</c:v>
                </c:pt>
                <c:pt idx="37">
                  <c:v>2132</c:v>
                </c:pt>
                <c:pt idx="38">
                  <c:v>4215</c:v>
                </c:pt>
                <c:pt idx="39">
                  <c:v>2162</c:v>
                </c:pt>
                <c:pt idx="40">
                  <c:v>1664</c:v>
                </c:pt>
                <c:pt idx="41">
                  <c:v>2238</c:v>
                </c:pt>
                <c:pt idx="42">
                  <c:v>2567</c:v>
                </c:pt>
                <c:pt idx="43">
                  <c:v>1200</c:v>
                </c:pt>
                <c:pt idx="44">
                  <c:v>852</c:v>
                </c:pt>
                <c:pt idx="45">
                  <c:v>1852</c:v>
                </c:pt>
                <c:pt idx="46">
                  <c:v>1203</c:v>
                </c:pt>
              </c:numCache>
            </c:numRef>
          </c:xVal>
          <c:yVal>
            <c:numRef>
              <c:f>portland!$B$1:$B$48</c:f>
              <c:numCache>
                <c:formatCode>General</c:formatCode>
                <c:ptCount val="48"/>
                <c:pt idx="0">
                  <c:v>399900</c:v>
                </c:pt>
                <c:pt idx="1">
                  <c:v>329900</c:v>
                </c:pt>
                <c:pt idx="2">
                  <c:v>369000</c:v>
                </c:pt>
                <c:pt idx="3">
                  <c:v>232000</c:v>
                </c:pt>
                <c:pt idx="4">
                  <c:v>539900</c:v>
                </c:pt>
                <c:pt idx="5">
                  <c:v>299900</c:v>
                </c:pt>
                <c:pt idx="6">
                  <c:v>314900</c:v>
                </c:pt>
                <c:pt idx="7">
                  <c:v>198999</c:v>
                </c:pt>
                <c:pt idx="8">
                  <c:v>212000</c:v>
                </c:pt>
                <c:pt idx="9">
                  <c:v>242500</c:v>
                </c:pt>
                <c:pt idx="10">
                  <c:v>239999</c:v>
                </c:pt>
                <c:pt idx="11">
                  <c:v>347000</c:v>
                </c:pt>
                <c:pt idx="12">
                  <c:v>329999</c:v>
                </c:pt>
                <c:pt idx="13">
                  <c:v>699900</c:v>
                </c:pt>
                <c:pt idx="14">
                  <c:v>259900</c:v>
                </c:pt>
                <c:pt idx="15">
                  <c:v>449900</c:v>
                </c:pt>
                <c:pt idx="16">
                  <c:v>299900</c:v>
                </c:pt>
                <c:pt idx="17">
                  <c:v>199900</c:v>
                </c:pt>
                <c:pt idx="18">
                  <c:v>499998</c:v>
                </c:pt>
                <c:pt idx="19">
                  <c:v>599000</c:v>
                </c:pt>
                <c:pt idx="20">
                  <c:v>252900</c:v>
                </c:pt>
                <c:pt idx="21">
                  <c:v>255000</c:v>
                </c:pt>
                <c:pt idx="22">
                  <c:v>242900</c:v>
                </c:pt>
                <c:pt idx="23">
                  <c:v>259900</c:v>
                </c:pt>
                <c:pt idx="24">
                  <c:v>573900</c:v>
                </c:pt>
                <c:pt idx="25">
                  <c:v>249900</c:v>
                </c:pt>
                <c:pt idx="26">
                  <c:v>464500</c:v>
                </c:pt>
                <c:pt idx="27">
                  <c:v>469000</c:v>
                </c:pt>
                <c:pt idx="28">
                  <c:v>475000</c:v>
                </c:pt>
                <c:pt idx="29">
                  <c:v>299900</c:v>
                </c:pt>
                <c:pt idx="30">
                  <c:v>349900</c:v>
                </c:pt>
                <c:pt idx="31">
                  <c:v>169900</c:v>
                </c:pt>
                <c:pt idx="32">
                  <c:v>314900</c:v>
                </c:pt>
                <c:pt idx="33">
                  <c:v>579900</c:v>
                </c:pt>
                <c:pt idx="34">
                  <c:v>285900</c:v>
                </c:pt>
                <c:pt idx="35">
                  <c:v>249900</c:v>
                </c:pt>
                <c:pt idx="36">
                  <c:v>229900</c:v>
                </c:pt>
                <c:pt idx="37">
                  <c:v>345000</c:v>
                </c:pt>
                <c:pt idx="38">
                  <c:v>549000</c:v>
                </c:pt>
                <c:pt idx="39">
                  <c:v>287000</c:v>
                </c:pt>
                <c:pt idx="40">
                  <c:v>368500</c:v>
                </c:pt>
                <c:pt idx="41">
                  <c:v>329900</c:v>
                </c:pt>
                <c:pt idx="42">
                  <c:v>314000</c:v>
                </c:pt>
                <c:pt idx="43">
                  <c:v>299000</c:v>
                </c:pt>
                <c:pt idx="44">
                  <c:v>179900</c:v>
                </c:pt>
                <c:pt idx="45">
                  <c:v>299900</c:v>
                </c:pt>
                <c:pt idx="46">
                  <c:v>239500</c:v>
                </c:pt>
              </c:numCache>
            </c:numRef>
          </c:yVal>
          <c:smooth val="0"/>
          <c:extLst>
            <c:ext xmlns:c16="http://schemas.microsoft.com/office/drawing/2014/chart" uri="{C3380CC4-5D6E-409C-BE32-E72D297353CC}">
              <c16:uniqueId val="{00000000-C3A0-4C40-BF9F-6687804A37CC}"/>
            </c:ext>
          </c:extLst>
        </c:ser>
        <c:dLbls>
          <c:showLegendKey val="0"/>
          <c:showVal val="0"/>
          <c:showCatName val="0"/>
          <c:showSerName val="0"/>
          <c:showPercent val="0"/>
          <c:showBubbleSize val="0"/>
        </c:dLbls>
        <c:axId val="39975936"/>
        <c:axId val="40642432"/>
      </c:scatterChart>
      <c:valAx>
        <c:axId val="39975936"/>
        <c:scaling>
          <c:orientation val="minMax"/>
          <c:max val="3000"/>
        </c:scaling>
        <c:delete val="0"/>
        <c:axPos val="b"/>
        <c:numFmt formatCode="General" sourceLinked="1"/>
        <c:majorTickMark val="out"/>
        <c:minorTickMark val="none"/>
        <c:tickLblPos val="nextTo"/>
        <c:crossAx val="40642432"/>
        <c:crosses val="autoZero"/>
        <c:crossBetween val="midCat"/>
      </c:valAx>
      <c:valAx>
        <c:axId val="40642432"/>
        <c:scaling>
          <c:orientation val="minMax"/>
          <c:max val="500000"/>
        </c:scaling>
        <c:delete val="0"/>
        <c:axPos val="l"/>
        <c:majorGridlines/>
        <c:numFmt formatCode="General" sourceLinked="0"/>
        <c:majorTickMark val="out"/>
        <c:minorTickMark val="none"/>
        <c:tickLblPos val="nextTo"/>
        <c:crossAx val="39975936"/>
        <c:crosses val="autoZero"/>
        <c:crossBetween val="midCat"/>
        <c:majorUnit val="100000"/>
        <c:dispUnits>
          <c:builtInUnit val="thousands"/>
        </c:dispUnits>
      </c:valAx>
    </c:plotArea>
    <c:plotVisOnly val="1"/>
    <c:dispBlanksAs val="gap"/>
    <c:showDLblsOverMax val="0"/>
  </c:chart>
  <c:txPr>
    <a:bodyPr/>
    <a:lstStyle/>
    <a:p>
      <a:pPr>
        <a:defRPr sz="16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none"/>
          </c:marker>
          <c:xVal>
            <c:numRef>
              <c:f>Sheet1!$A$2:$A$5</c:f>
              <c:numCache>
                <c:formatCode>General</c:formatCode>
                <c:ptCount val="4"/>
                <c:pt idx="0">
                  <c:v>1</c:v>
                </c:pt>
                <c:pt idx="1">
                  <c:v>2</c:v>
                </c:pt>
              </c:numCache>
            </c:numRef>
          </c:xVal>
          <c:yVal>
            <c:numRef>
              <c:f>Sheet1!$B$2:$B$5</c:f>
              <c:numCache>
                <c:formatCode>General</c:formatCode>
                <c:ptCount val="4"/>
                <c:pt idx="0">
                  <c:v>1</c:v>
                </c:pt>
                <c:pt idx="1">
                  <c:v>2</c:v>
                </c:pt>
              </c:numCache>
            </c:numRef>
          </c:yVal>
          <c:smooth val="0"/>
          <c:extLst>
            <c:ext xmlns:c16="http://schemas.microsoft.com/office/drawing/2014/chart" uri="{C3380CC4-5D6E-409C-BE32-E72D297353CC}">
              <c16:uniqueId val="{00000000-CB4A-A64C-93F4-8147F1FF6F6C}"/>
            </c:ext>
          </c:extLst>
        </c:ser>
        <c:dLbls>
          <c:showLegendKey val="0"/>
          <c:showVal val="0"/>
          <c:showCatName val="0"/>
          <c:showSerName val="0"/>
          <c:showPercent val="0"/>
          <c:showBubbleSize val="0"/>
        </c:dLbls>
        <c:axId val="40402944"/>
        <c:axId val="40404480"/>
      </c:scatterChart>
      <c:valAx>
        <c:axId val="40402944"/>
        <c:scaling>
          <c:orientation val="minMax"/>
        </c:scaling>
        <c:delete val="0"/>
        <c:axPos val="b"/>
        <c:numFmt formatCode="General" sourceLinked="1"/>
        <c:majorTickMark val="cross"/>
        <c:minorTickMark val="none"/>
        <c:tickLblPos val="nextTo"/>
        <c:spPr>
          <a:ln w="38100"/>
        </c:spPr>
        <c:crossAx val="40404480"/>
        <c:crosses val="autoZero"/>
        <c:crossBetween val="midCat"/>
        <c:majorUnit val="1"/>
      </c:valAx>
      <c:valAx>
        <c:axId val="40404480"/>
        <c:scaling>
          <c:orientation val="minMax"/>
        </c:scaling>
        <c:delete val="0"/>
        <c:axPos val="l"/>
        <c:majorGridlines>
          <c:spPr>
            <a:ln>
              <a:noFill/>
            </a:ln>
          </c:spPr>
        </c:majorGridlines>
        <c:numFmt formatCode="General" sourceLinked="1"/>
        <c:majorTickMark val="cross"/>
        <c:minorTickMark val="none"/>
        <c:tickLblPos val="nextTo"/>
        <c:spPr>
          <a:ln w="38100"/>
        </c:spPr>
        <c:crossAx val="40402944"/>
        <c:crosses val="autoZero"/>
        <c:crossBetween val="midCat"/>
        <c:majorUnit val="1"/>
      </c:valAx>
      <c:spPr>
        <a:ln w="12700">
          <a:noFill/>
        </a:ln>
      </c:spPr>
    </c:plotArea>
    <c:plotVisOnly val="1"/>
    <c:dispBlanksAs val="gap"/>
    <c:showDLblsOverMax val="0"/>
  </c:chart>
  <c:txPr>
    <a:bodyPr/>
    <a:lstStyle/>
    <a:p>
      <a:pPr>
        <a:defRPr sz="20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none"/>
          </c:marker>
          <c:xVal>
            <c:numRef>
              <c:f>Sheet1!$A$2:$A$5</c:f>
              <c:numCache>
                <c:formatCode>General</c:formatCode>
                <c:ptCount val="4"/>
                <c:pt idx="0">
                  <c:v>1</c:v>
                </c:pt>
                <c:pt idx="1">
                  <c:v>2</c:v>
                </c:pt>
              </c:numCache>
            </c:numRef>
          </c:xVal>
          <c:yVal>
            <c:numRef>
              <c:f>Sheet1!$B$2:$B$5</c:f>
              <c:numCache>
                <c:formatCode>General</c:formatCode>
                <c:ptCount val="4"/>
                <c:pt idx="0">
                  <c:v>1</c:v>
                </c:pt>
                <c:pt idx="1">
                  <c:v>2</c:v>
                </c:pt>
              </c:numCache>
            </c:numRef>
          </c:yVal>
          <c:smooth val="0"/>
          <c:extLst>
            <c:ext xmlns:c16="http://schemas.microsoft.com/office/drawing/2014/chart" uri="{C3380CC4-5D6E-409C-BE32-E72D297353CC}">
              <c16:uniqueId val="{00000000-E1BD-A745-9B31-C6A0E6F6CA87}"/>
            </c:ext>
          </c:extLst>
        </c:ser>
        <c:dLbls>
          <c:showLegendKey val="0"/>
          <c:showVal val="0"/>
          <c:showCatName val="0"/>
          <c:showSerName val="0"/>
          <c:showPercent val="0"/>
          <c:showBubbleSize val="0"/>
        </c:dLbls>
        <c:axId val="39981440"/>
        <c:axId val="39982976"/>
      </c:scatterChart>
      <c:valAx>
        <c:axId val="39981440"/>
        <c:scaling>
          <c:orientation val="minMax"/>
        </c:scaling>
        <c:delete val="0"/>
        <c:axPos val="b"/>
        <c:numFmt formatCode="General" sourceLinked="1"/>
        <c:majorTickMark val="cross"/>
        <c:minorTickMark val="none"/>
        <c:tickLblPos val="nextTo"/>
        <c:spPr>
          <a:ln w="38100"/>
        </c:spPr>
        <c:crossAx val="39982976"/>
        <c:crosses val="autoZero"/>
        <c:crossBetween val="midCat"/>
        <c:majorUnit val="1"/>
      </c:valAx>
      <c:valAx>
        <c:axId val="39982976"/>
        <c:scaling>
          <c:orientation val="minMax"/>
        </c:scaling>
        <c:delete val="0"/>
        <c:axPos val="l"/>
        <c:majorGridlines>
          <c:spPr>
            <a:ln>
              <a:noFill/>
            </a:ln>
          </c:spPr>
        </c:majorGridlines>
        <c:numFmt formatCode="General" sourceLinked="1"/>
        <c:majorTickMark val="cross"/>
        <c:minorTickMark val="none"/>
        <c:tickLblPos val="nextTo"/>
        <c:spPr>
          <a:ln w="38100"/>
        </c:spPr>
        <c:crossAx val="39981440"/>
        <c:crosses val="autoZero"/>
        <c:crossBetween val="midCat"/>
        <c:majorUnit val="1"/>
      </c:valAx>
      <c:spPr>
        <a:ln w="12700">
          <a:noFill/>
        </a:ln>
      </c:spPr>
    </c:plotArea>
    <c:plotVisOnly val="1"/>
    <c:dispBlanksAs val="gap"/>
    <c:showDLblsOverMax val="0"/>
  </c:chart>
  <c:txPr>
    <a:bodyPr/>
    <a:lstStyle/>
    <a:p>
      <a:pPr>
        <a:defRPr sz="20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none"/>
          </c:marker>
          <c:xVal>
            <c:numRef>
              <c:f>Sheet1!$A$2:$A$5</c:f>
              <c:numCache>
                <c:formatCode>General</c:formatCode>
                <c:ptCount val="4"/>
                <c:pt idx="0">
                  <c:v>1</c:v>
                </c:pt>
                <c:pt idx="1">
                  <c:v>2</c:v>
                </c:pt>
              </c:numCache>
            </c:numRef>
          </c:xVal>
          <c:yVal>
            <c:numRef>
              <c:f>Sheet1!$B$2:$B$5</c:f>
              <c:numCache>
                <c:formatCode>General</c:formatCode>
                <c:ptCount val="4"/>
                <c:pt idx="0">
                  <c:v>1</c:v>
                </c:pt>
                <c:pt idx="1">
                  <c:v>2</c:v>
                </c:pt>
              </c:numCache>
            </c:numRef>
          </c:yVal>
          <c:smooth val="0"/>
          <c:extLst>
            <c:ext xmlns:c16="http://schemas.microsoft.com/office/drawing/2014/chart" uri="{C3380CC4-5D6E-409C-BE32-E72D297353CC}">
              <c16:uniqueId val="{00000000-9CF2-D248-9A1F-2ABF1884C546}"/>
            </c:ext>
          </c:extLst>
        </c:ser>
        <c:dLbls>
          <c:showLegendKey val="0"/>
          <c:showVal val="0"/>
          <c:showCatName val="0"/>
          <c:showSerName val="0"/>
          <c:showPercent val="0"/>
          <c:showBubbleSize val="0"/>
        </c:dLbls>
        <c:axId val="39994496"/>
        <c:axId val="39996032"/>
      </c:scatterChart>
      <c:valAx>
        <c:axId val="39994496"/>
        <c:scaling>
          <c:orientation val="minMax"/>
        </c:scaling>
        <c:delete val="0"/>
        <c:axPos val="b"/>
        <c:numFmt formatCode="General" sourceLinked="1"/>
        <c:majorTickMark val="cross"/>
        <c:minorTickMark val="none"/>
        <c:tickLblPos val="nextTo"/>
        <c:spPr>
          <a:ln w="38100"/>
        </c:spPr>
        <c:crossAx val="39996032"/>
        <c:crosses val="autoZero"/>
        <c:crossBetween val="midCat"/>
        <c:majorUnit val="1"/>
      </c:valAx>
      <c:valAx>
        <c:axId val="39996032"/>
        <c:scaling>
          <c:orientation val="minMax"/>
        </c:scaling>
        <c:delete val="0"/>
        <c:axPos val="l"/>
        <c:majorGridlines>
          <c:spPr>
            <a:ln>
              <a:noFill/>
            </a:ln>
          </c:spPr>
        </c:majorGridlines>
        <c:numFmt formatCode="General" sourceLinked="1"/>
        <c:majorTickMark val="cross"/>
        <c:minorTickMark val="none"/>
        <c:tickLblPos val="nextTo"/>
        <c:spPr>
          <a:ln w="38100"/>
        </c:spPr>
        <c:crossAx val="39994496"/>
        <c:crosses val="autoZero"/>
        <c:crossBetween val="midCat"/>
        <c:majorUnit val="1"/>
      </c:valAx>
      <c:spPr>
        <a:ln w="12700">
          <a:noFill/>
        </a:ln>
      </c:spPr>
    </c:plotArea>
    <c:plotVisOnly val="1"/>
    <c:dispBlanksAs val="gap"/>
    <c:showDLblsOverMax val="0"/>
  </c:chart>
  <c:txPr>
    <a:bodyPr/>
    <a:lstStyle/>
    <a:p>
      <a:pPr>
        <a:defRPr sz="20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0-B850-9645-9291-0857A53AFFAD}"/>
            </c:ext>
          </c:extLst>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1-B850-9645-9291-0857A53AFFAD}"/>
            </c:ext>
          </c:extLst>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2-B850-9645-9291-0857A53AFFAD}"/>
            </c:ext>
          </c:extLst>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3-B850-9645-9291-0857A53AFFAD}"/>
            </c:ext>
          </c:extLst>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4-B850-9645-9291-0857A53AFFAD}"/>
            </c:ext>
          </c:extLst>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5-B850-9645-9291-0857A53AFFAD}"/>
            </c:ext>
          </c:extLst>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6-B850-9645-9291-0857A53AFFAD}"/>
            </c:ext>
          </c:extLst>
        </c:ser>
        <c:ser>
          <c:idx val="0"/>
          <c:order val="0"/>
          <c:spPr>
            <a:ln w="0">
              <a:noFill/>
            </a:ln>
          </c:spPr>
          <c:marker>
            <c:symbol val="x"/>
            <c:size val="13"/>
            <c:spPr>
              <a:ln w="19050">
                <a:solidFill>
                  <a:schemeClr val="accent2"/>
                </a:solidFill>
              </a:ln>
            </c:spPr>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7-B850-9645-9291-0857A53AFFAD}"/>
            </c:ext>
          </c:extLst>
        </c:ser>
        <c:dLbls>
          <c:showLegendKey val="0"/>
          <c:showVal val="0"/>
          <c:showCatName val="0"/>
          <c:showSerName val="0"/>
          <c:showPercent val="0"/>
          <c:showBubbleSize val="0"/>
        </c:dLbls>
        <c:axId val="40352384"/>
        <c:axId val="45277952"/>
      </c:scatterChart>
      <c:valAx>
        <c:axId val="40352384"/>
        <c:scaling>
          <c:orientation val="minMax"/>
          <c:max val="3"/>
        </c:scaling>
        <c:delete val="0"/>
        <c:axPos val="b"/>
        <c:numFmt formatCode="General" sourceLinked="1"/>
        <c:majorTickMark val="cross"/>
        <c:minorTickMark val="none"/>
        <c:tickLblPos val="nextTo"/>
        <c:spPr>
          <a:ln w="38100"/>
        </c:spPr>
        <c:crossAx val="45277952"/>
        <c:crosses val="autoZero"/>
        <c:crossBetween val="midCat"/>
        <c:majorUnit val="1"/>
      </c:valAx>
      <c:valAx>
        <c:axId val="45277952"/>
        <c:scaling>
          <c:orientation val="minMax"/>
          <c:max val="3"/>
        </c:scaling>
        <c:delete val="0"/>
        <c:axPos val="l"/>
        <c:majorGridlines>
          <c:spPr>
            <a:ln>
              <a:noFill/>
            </a:ln>
          </c:spPr>
        </c:majorGridlines>
        <c:numFmt formatCode="General" sourceLinked="1"/>
        <c:majorTickMark val="cross"/>
        <c:minorTickMark val="none"/>
        <c:tickLblPos val="nextTo"/>
        <c:spPr>
          <a:ln w="38100"/>
        </c:spPr>
        <c:crossAx val="40352384"/>
        <c:crosses val="autoZero"/>
        <c:crossBetween val="midCat"/>
        <c:majorUnit val="1"/>
      </c:valAx>
    </c:plotArea>
    <c:plotVisOnly val="1"/>
    <c:dispBlanksAs val="gap"/>
    <c:showDLblsOverMax val="0"/>
  </c:chart>
  <c:txPr>
    <a:bodyPr/>
    <a:lstStyle/>
    <a:p>
      <a:pPr>
        <a:defRPr sz="20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0-5C0E-A04A-99D0-859444061A23}"/>
            </c:ext>
          </c:extLst>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1-5C0E-A04A-99D0-859444061A23}"/>
            </c:ext>
          </c:extLst>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2-5C0E-A04A-99D0-859444061A23}"/>
            </c:ext>
          </c:extLst>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3-5C0E-A04A-99D0-859444061A23}"/>
            </c:ext>
          </c:extLst>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4-5C0E-A04A-99D0-859444061A23}"/>
            </c:ext>
          </c:extLst>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5-5C0E-A04A-99D0-859444061A23}"/>
            </c:ext>
          </c:extLst>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6-5C0E-A04A-99D0-859444061A23}"/>
            </c:ext>
          </c:extLst>
        </c:ser>
        <c:ser>
          <c:idx val="0"/>
          <c:order val="0"/>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7-5C0E-A04A-99D0-859444061A23}"/>
            </c:ext>
          </c:extLst>
        </c:ser>
        <c:dLbls>
          <c:showLegendKey val="0"/>
          <c:showVal val="0"/>
          <c:showCatName val="0"/>
          <c:showSerName val="0"/>
          <c:showPercent val="0"/>
          <c:showBubbleSize val="0"/>
        </c:dLbls>
        <c:axId val="66613632"/>
        <c:axId val="66615168"/>
      </c:scatterChart>
      <c:valAx>
        <c:axId val="66613632"/>
        <c:scaling>
          <c:orientation val="minMax"/>
          <c:max val="2.5"/>
          <c:min val="-0.5"/>
        </c:scaling>
        <c:delete val="0"/>
        <c:axPos val="b"/>
        <c:numFmt formatCode="General" sourceLinked="1"/>
        <c:majorTickMark val="cross"/>
        <c:minorTickMark val="none"/>
        <c:tickLblPos val="nextTo"/>
        <c:spPr>
          <a:ln w="38100"/>
        </c:spPr>
        <c:crossAx val="66615168"/>
        <c:crosses val="autoZero"/>
        <c:crossBetween val="midCat"/>
        <c:majorUnit val="0.5"/>
      </c:valAx>
      <c:valAx>
        <c:axId val="66615168"/>
        <c:scaling>
          <c:orientation val="minMax"/>
          <c:max val="3"/>
          <c:min val="0"/>
        </c:scaling>
        <c:delete val="0"/>
        <c:axPos val="l"/>
        <c:majorGridlines>
          <c:spPr>
            <a:ln>
              <a:noFill/>
            </a:ln>
          </c:spPr>
        </c:majorGridlines>
        <c:numFmt formatCode="General" sourceLinked="1"/>
        <c:majorTickMark val="cross"/>
        <c:minorTickMark val="none"/>
        <c:tickLblPos val="nextTo"/>
        <c:spPr>
          <a:ln w="38100"/>
        </c:spPr>
        <c:crossAx val="66613632"/>
        <c:crosses val="autoZero"/>
        <c:crossBetween val="midCat"/>
        <c:majorUnit val="1"/>
      </c:valAx>
    </c:plotArea>
    <c:plotVisOnly val="1"/>
    <c:dispBlanksAs val="gap"/>
    <c:showDLblsOverMax val="0"/>
  </c:chart>
  <c:txPr>
    <a:bodyPr/>
    <a:lstStyle/>
    <a:p>
      <a:pPr>
        <a:defRPr sz="2000"/>
      </a:pPr>
      <a:endParaRPr lang="en-US"/>
    </a:p>
  </c:txPr>
  <c:externalData r:id="rId1">
    <c:autoUpdate val="0"/>
  </c:externalData>
</c:chartSpace>
</file>

<file path=ppt/ink/ink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24-08-27T14:38:21.065"/>
    </inkml:context>
    <inkml:brush xml:id="br0">
      <inkml:brushProperty name="width" value="0.05292" units="cm"/>
      <inkml:brushProperty name="height" value="0.05292" units="cm"/>
      <inkml:brushProperty name="color" value="#FF0000"/>
    </inkml:brush>
  </inkml:definitions>
  <inkml:trace contextRef="#ctx0" brushRef="#br0">18083 7717 960,'-26'0'609,"26"0"1569,0 0 96,0 0-448,-26 0-705,26 0-288,0 0 0,0 0-97,0 0-127,0 0 96,0 0-97,0 0 65,0 0-1,0 0-255,0 0 95,-27 0-95,27 0-65,0 0 96,0 0 1,0 0-65,0 0-128,0 0-192,0 0 449,0 0-385,0 0 64,0 0 65,0 0-65,27 0 32,-27 0-64,0 26 32,26-26-64,0 0 33,0 26-65,1-26 96,0 26-64,1-26-96,-4 27-32,30 0 160,-27-1-96,0-26-64,25 27 160,-26-2-224,1 2 160,0 0-96,-2-1 96,28 1-288,-26-27 577,0 27-449,-2-2 480,2-25-320,-1 28-32,1-1 0,1-27 0,-4 0-32,3 25 0,-27-25 0,0 0 64,26 0-96,-26 0 32,0 0 0,0 0 0,0 0 33,0 0 31,0 0-224,0 0 63,0 0-319,0 0-321,0 0-416,0-25-897,0 25-288,0-27-1922</inkml:trace>
  <inkml:trace contextRef="#ctx0" brushRef="#br0" timeOffset="1">18136 8219 1345,'0'0'128,"-27"0"352,27 0 2083,0 0-1410,27 0-577,-27 0 545,0 0 385,0 0-65,0 0-384,0 0-352,0 0 32,0 0 63,0 0-255,0 0-161,0 0 33,0 0-33,0 0 32,0-26-31,27 26 63,-27 0-63,0-27-33,28 27-160,-4-25 0,-24-2 32,26 27-191,2-28 31,26 3 0,-30-2 64,4-26 0,25 26 0,-1 0 64,-25 2 32,26-2 1,-26 1 31,25-1-64,1 0-32,-25 1-32,23 0 64,-25 26-95,2-26-65,-1 26 64,0-27-160,-27 27 128,0 0 0,0 0-128,0 0-321,0 0-736,0 0-1057,0 0-1153,0 27-5029</inkml:trace>
</inkml:ink>
</file>

<file path=ppt/ink/ink1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03:25.685"/>
    </inkml:context>
    <inkml:brush xml:id="br0">
      <inkml:brushProperty name="width" value="0.05292" units="cm"/>
      <inkml:brushProperty name="height" value="0.05292" units="cm"/>
      <inkml:brushProperty name="color" value="#FF0000"/>
    </inkml:brush>
  </inkml:definitions>
  <inkml:trace contextRef="#ctx0" brushRef="#br0">20134 9552 8359,'0'0'289,"0"0"-65,-26 0 1153,26 0 257,0-28-193,0 28-384,0 0-256,0 0 0,0 0-161,0 0-223,0 0-289,26 0-128,0 0 96,1 28 0,28-2-96,23 26 96,2-25-96,-1 52 96,26-26-96,1 27 0,2 0 0,-3-1-96,0-26 64,-26 26 32,28-26-64,-29-26 0,-23-1-64,-4 1-161,3 0-319,-54-27-193,27 0-352,-27 0-64,0 0-1634,-27-27-1985</inkml:trace>
  <inkml:trace contextRef="#ctx0" brushRef="#br0" timeOffset="491.02">20982 9524 3203,'26'0'1249,"-26"0"-320,0 0 864,0 0-95,-26 0-865,-2 0 192,-23 0-128,-30 0-289,2 0-127,-26 0-193,25 28 0,-26-28 128,28 0-159,-4 0-161,4 26-32,24-26 64,28 0 32,0 0-96,0 0-64,26 26-32,0-26 160,26 0 257,0 26-97,0-26-64,1 27 128,0 0-63,25-1 63,-26 28-96,2-1-192,26-28-64,-2 29 0,-26-1-128,1-1-224,26-25-321,-27 26-480,0-26-1601,-26-1-4677</inkml:trace>
  <inkml:trace contextRef="#ctx0" brushRef="#br0" timeOffset="2688.15">11214 5762 352,'0'0'993,"0"0"-128,0 0 256,0 0-224,0 0-33,0 0 97,0 0 32,0 0 128,0 0-96,0 0 32,0 0-256,0 0-192,0-26-97,0 26-64,0 0-159,0-27-97,0 27 0,-27 0-96,27-25 32,-25 25-96,-2 0 32,0 0 0,1-27-32,-1 27-32,-25 0 0,-1 0-32,1 0 0,-2 0 0,0 27 32,3-2-64,-4-25 64,29 27-32,-26-1 0,25 29-64,0-30 96,1 2 0,0 25 0,26 3 0,0-30 0,26 27 64,0 3 0,1-3 32,0 1-64,25-26-64,2 25 96,0-26-32,24 1 33,-24 0 63,24-1 96,-24-26 32,-2 0-96,28-26-32,-28 26-32,2-27 33,-3 0 31,4 1 32,-2-26 32,-28 25 96,2 0 97,0-26-129,-27 28-32,0-30 97,-27 30-129,0-27-128,2-3-64,-28 3-32,-2 25 0,4-26 0,-3 26 0,2 1 32,-2 26-32,1-27-32,28 27 0,-2 0-32,0 0-192,1 0-1026,26 27-1536,-27 26-3684</inkml:trace>
  <inkml:trace contextRef="#ctx0" brushRef="#br0" timeOffset="3930.22">11851 11380 4260,'24'-27'1473,"-24"27"-288,0 0 833,0 0 352,0 0-768,0 0-641,0 0-545,-24 0-256,24 0 321,0 27 31,-27-27-160,27 26-95,-28 28-65,2-2 0,-25 1 64,-4 27-160,-23 25 97,-2 2-1,-26 25-96,-26 27 0,-1 26 0,1 2-32,27 23-32,-27-23 32,24-28-64,2-1 96,28-26 0,-2-26-96,28 0-64,-28-52 32,52 26-64,-23-27-448,51-28-673,0 2-1186,0-27-2369</inkml:trace>
  <inkml:trace contextRef="#ctx0" brushRef="#br0" timeOffset="4450.25">11082 11460 8680,'-52'25'833,"52"2"-385,0-27 545,0 0 448,0 0-160,25 0-288,28-27-416,26 27-193,2-53-95,25 27-33,26 0-32,-27-1-128,-25 0-96,-1 27 32,2-26-32,-57 26 0,4 0-96,-1 26 128,-27 1 32,0 0 64,-27 25 0,27 1 1,-28 27-33,28 0-64,0-28-64,0 28-321,0 0-1248,28-1-2435</inkml:trace>
  <inkml:trace contextRef="#ctx0" brushRef="#br0" timeOffset="6714.38">12088 5392 1345,'27'0'704,"-27"-27"-607,0 27 1344,0 0 865,0 0-352,0 0-929,-27-25-160,27 25 64,0 0-161,-26 0-159,26 0-97,-27-27 1,0 27-129,2 0-128,-2 0 1,-26-28 63,25 28-64,-23 0-256,-3 0 0,3 28 32,-4-1 32,2-2-32,28 2-32,-29 26 0,28 0-32,-1-27-32,0 54 32,27-27 32,0-1 0,27 28 0,26-27 32,1-1-32,-2 30 0,29-57 96,-4 27-96,2-24 64,2-28 65,-2 0 95,1 0 128,-1-28-64,-1-24-159,-24 0 63,0-3-256,-3 3 160,-23-28-64,-28 2-32,0 24 0,-28-26 0,-23 28 0,-3-1 32,-25 25 32,-1 3-64,1 25-96,-1 0-993,2 0-2210</inkml:trace>
  <inkml:trace contextRef="#ctx0" brushRef="#br0" timeOffset="9141.52">20292 9630 1281,'0'0'865,"0"0"576,0 0 32,0 0-512,0 0-608,-26 0-161,26 0 192,0-26 97,0 26 159,0 0-31,0 0-129,0 0 97,0 0-129,-24 0-63,24 0 127,0 0-160,-28-26 1,28 26-33,0 0 192,0 0 33,0 0-33,-27 0 1,27 0-161,0 0-31,0 0-97,0 0-160,0 0 0,0 0 128,27 26-64,-27-26 64,28 26-63,22-26-1,5 27-128,-2 26 96,26-27-64,0 27-64,1 0 0,25 1-32,-26-1 128,2 26-128,-2-26 0,1 26 32,-2-26 0,-24 0 64,24 1 0,1-28-32,-52 0 0,27-26 32,-27 0-32,-27 0-32,0 0-129,0 0-255,0-26-545,-27 26-608,-1-26-1570,2-1-3908</inkml:trace>
  <inkml:trace contextRef="#ctx0" brushRef="#br0" timeOffset="9661.55">20954 9552 2914,'28'0'1986,"-2"0"-1954,1 0 897,0 0 769,-2 0-321,-25 0-768,27 0-289,-27 0 64,0 0 33,0 0 640,-27 0-417,2 0-448,-29 26-31,0-26 223,-24 0 64,0 26-63,-30-26-129,2 0-160,1 0 32,26 0-96,-1 0 32,26 0-32,2 0 64,25 0-64,27 0 32,-27 0-96,27 26 0,0-26 128,27 0 225,0 27 31,1 0 32,-4 25 1,30-24-65,0 25-96,-28-1 33,26 1-193,2 1-64,-2-2 0,-26 1-64,28 0-353,-28-27-448,-26 27-672,26-26-1025,-26-1-2980</inkml:trace>
</inkml:ink>
</file>

<file path=ppt/ink/ink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24-08-27T14:38:15.204"/>
    </inkml:context>
    <inkml:brush xml:id="br0">
      <inkml:brushProperty name="width" value="0.05292" units="cm"/>
      <inkml:brushProperty name="height" value="0.05292" units="cm"/>
      <inkml:brushProperty name="color" value="#FF0000"/>
    </inkml:brush>
  </inkml:definitions>
  <inkml:trace contextRef="#ctx0" brushRef="#br0">19566 8875 960,'-27'-27'1442,"27"27"-577,-28 0-513,28 0-96,0 0 0,0-25 161,0 25 63,0 0 225,0-27-64,0 27 416,0 0-129,0-26-127,0 26-96,0 0-33,-24 0-191,24 0-65,0 0 193,0 0-1,0 0-95,0 0 64,0-27-1,0 27-128,0 0-95,-26 0 63,26 0 97,0 0-97,0 0 65,0 0 63,0 0-128,0 0 1,0 0-161,0 0-32,0 0-64,0 0-63,0 0-1,0 0 64,0 0 0,0 0 32,0 27-32,0-27 0,0 0-160,0 0 32,0 0 33,0 0-33,0 26 64,0-26-96,0 0 64,0 0-64,26 0 32,-26 27-64,0-27 224,0 0-160,0 0 32,24 0-64,-24 0-32,0 25 160,0-25-96,0 0 96,28 0-32,-28 27 129,0-27-161,27 0 64,0 27-96,-1-27 96,0 26-224,0 1 96,1-27 0,0 27 0,25-2 32,-26 3 0,1-3-64,26 2 128,-27 0-224,0-1 160,1 1 0,28 0-96,-31-2 64,2 3 0,2-3 0,26 2 0,-29 0-32,28-1 64,-26-26 0,0 27-32,-27-27-32,25 0 128,-25 27-96,0-27-96,27 0 160,-27 0-32,0 0 32,0 0 32,0 0-64,0 0 0,0 0-64,0 0 32,-27-27 0,27 27-192,0 0 128,-25-27 0,25 27-64,-27 0-33,0-26 97,1 26-96,-1-27 96,2 27 0,-2-27-96,0 2 128,-1 25 64,2-28-32,-25 28 96,23-25-192,-25-2 96,27 0 32,-27 1-32,0-1 64,1 0-32,25 2 0,-26-3 0,27 3 64,26-2-64,-26 0 128,-1 1-224,0-1 96,-1 27 0,4-27 0,24 2 97,-26 25-193,26-27 64,-27 27 0,27 0 0,0 0 32,0 0-161,27 0 97,-27 0 64,26 27 0,-2-27-32,-24 0 0,28 25-32,-1 2 32,0-27 129,25 27-258,-26-1 129,1 1-32,26 25 64,-27-24-32,27-3 32,0 29-96,-1-28 64,3 28 0,-4-29-32,-25 3 64,29-3-128,-3 2 160,-25 0-128,26-1 160,-26-26-224,-2 0 96,-25 27 32,27-27 0,-27 0-96,0 0 96,0 0-192,0 0-96,0 0-737,0 0-769,-27-27-897,27 27-3330</inkml:trace>
  <inkml:trace contextRef="#ctx0" brushRef="#br0" timeOffset="1">20281 8743 4868,'0'0'513,"0"0"-161,0 0 1762,0 0-352,0 0-930,-27 0-287,27 27 63,-27-27-63,27 26-161,0-26-95,-26 27-97,-1-2-32,2-25 64,-2 27 129,0 26-1,-27-26-64,30 25 0,-31 1 1,2-26-225,27 26 32,-27-26-64,26 25 0,1-24 0,0-3 160,0 2-32,26 0 64,-27-27-127,27 26-65,0-26 0,0 0-32,0 0 32,0 0-32,0 0 0,0 0-64,0 0 0,0 0-1,0 0 1,0 0 64,0 0-128,0 0-32,0 0-32,0-26 160,27 26 32,-1-27-32,-26 0-32,26 27-32,0-25-64,1-3 63,0-24 97,25 25 0,-26 1-32,29-28 0,-28 29 0,23-28 64,5 26 0,-3-26-64,1 26 32,1 0-32,-2 2 32,-26-2 32,1 1-32,0 26 0,-27-27 32,0 27 0,0 0 65,0 0 31,0 0-64,-27 0-96,27 27 0,-27-27 32,1 26-32,-1 1 0,-25-2 32,-1 2 0,1 0 32,-2-1-32,-24 28 32,23-1 128,-24-1 128,-1 1 0,28-26-63,-28 25 95,28-24-128,26 24-64,-1-25 0,0-1-96,-1 1-32,28-27 32,0 27-64,-24-27 32,24 0 32,0 26 0,0-26 32,0 0-64,-26 0 0,26 0-96,0 0 96,-27 26 0,27-26-32,0 0-32,0 0-32,0-26-96,27 26 64,-27-26 32,26-1 32,-2 0-64,4 1 96,26-28-97,-2 29 33,1-28 64,0-1 32,-1 1-64,28 1 64,-28-28 0,3 53 0,-4-26 64,3 26-32,-27 2-32,0-2 32,-2 27 32,-25-26 1,27 26-33,-27 0 32,0 0-96,0 0-32,-27 0-65,2 26 97,25-26-32,-54 27 64,26-2-32,-22 2 32,23 0 0,-28 26 0,3-1 0,-1-24 0,0 24-32,1-25 64,-2 26-32,2-26-32,26 26-128,-1-28-801,0 2-416,27 0-1602</inkml:trace>
</inkml:ink>
</file>

<file path=ppt/ink/ink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24-08-27T14:38:15.206"/>
    </inkml:context>
    <inkml:brush xml:id="br0">
      <inkml:brushProperty name="width" value="0.05292" units="cm"/>
      <inkml:brushProperty name="height" value="0.05292" units="cm"/>
      <inkml:brushProperty name="color" value="#FF0000"/>
    </inkml:brush>
  </inkml:definitions>
  <inkml:trace contextRef="#ctx0" brushRef="#br0">18083 7717 960,'-26'0'609,"26"0"1569,0 0 96,0 0-448,-26 0-705,26 0-288,0 0 0,0 0-97,0 0-127,0 0 96,0 0-97,0 0 65,0 0-1,0 0-255,0 0 95,-27 0-95,27 0-65,0 0 96,0 0 1,0 0-65,0 0-128,0 0-192,0 0 449,0 0-385,0 0 64,0 0 65,0 0-65,27 0 32,-27 0-64,0 26 32,26-26-64,0 0 33,0 26-65,1-26 96,0 26-64,1-26-96,-4 27-32,30 0 160,-27-1-96,0-26-64,25 27 160,-26-2-224,1 2 160,0 0-96,-2-1 96,28 1-288,-26-27 577,0 27-449,-2-2 480,2-25-320,-1 28-32,1-1 0,1-27 0,-4 0-32,3 25 0,-27-25 0,0 0 64,26 0-96,-26 0 32,0 0 0,0 0 0,0 0 33,0 0 31,0 0-224,0 0 63,0 0-319,0 0-321,0 0-416,0-25-897,0 25-288,0-27-1922</inkml:trace>
  <inkml:trace contextRef="#ctx0" brushRef="#br0" timeOffset="1">18136 8219 1345,'0'0'128,"-27"0"352,27 0 2083,0 0-1410,27 0-577,-27 0 545,0 0 385,0 0-65,0 0-384,0 0-352,0 0 32,0 0 63,0 0-255,0 0-161,0 0 33,0 0-33,0 0 32,0-26-31,27 26 63,-27 0-63,0-27-33,28 27-160,-4-25 0,-24-2 32,26 27-191,2-28 31,26 3 0,-30-2 64,4-26 0,25 26 0,-1 0 64,-25 2 32,26-2 1,-26 1 31,25-1-64,1 0-32,-25 1-32,23 0 64,-25 26-95,2-26-65,-1 26 64,0-27-160,-27 27 128,0 0 0,0 0-128,0 0-321,0 0-736,0 0-1057,0 0-1153,0 27-5029</inkml:trace>
</inkml:ink>
</file>

<file path=ppt/ink/ink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24-08-27T14:38:10.222"/>
    </inkml:context>
    <inkml:brush xml:id="br0">
      <inkml:brushProperty name="width" value="0.05292" units="cm"/>
      <inkml:brushProperty name="height" value="0.05292" units="cm"/>
      <inkml:brushProperty name="color" value="#FF0000"/>
    </inkml:brush>
  </inkml:definitions>
  <inkml:trace contextRef="#ctx0" brushRef="#br0">19566 8875 960,'-27'-27'1442,"27"27"-577,-28 0-513,28 0-96,0 0 0,0-25 161,0 25 63,0 0 225,0-27-64,0 27 416,0 0-129,0-26-127,0 26-96,0 0-33,-24 0-191,24 0-65,0 0 193,0 0-1,0 0-95,0 0 64,0-27-1,0 27-128,0 0-95,-26 0 63,26 0 97,0 0-97,0 0 65,0 0 63,0 0-128,0 0 1,0 0-161,0 0-32,0 0-64,0 0-63,0 0-1,0 0 64,0 0 0,0 0 32,0 27-32,0-27 0,0 0-160,0 0 32,0 0 33,0 0-33,0 26 64,0-26-96,0 0 64,0 0-64,26 0 32,-26 27-64,0-27 224,0 0-160,0 0 32,24 0-64,-24 0-32,0 25 160,0-25-96,0 0 96,28 0-32,-28 27 129,0-27-161,27 0 64,0 27-96,-1-27 96,0 26-224,0 1 96,1-27 0,0 27 0,25-2 32,-26 3 0,1-3-64,26 2 128,-27 0-224,0-1 160,1 1 0,28 0-96,-31-2 64,2 3 0,2-3 0,26 2 0,-29 0-32,28-1 64,-26-26 0,0 27-32,-27-27-32,25 0 128,-25 27-96,0-27-96,27 0 160,-27 0-32,0 0 32,0 0 32,0 0-64,0 0 0,0 0-64,0 0 32,-27-27 0,27 27-192,0 0 128,-25-27 0,25 27-64,-27 0-33,0-26 97,1 26-96,-1-27 96,2 27 0,-2-27-96,0 2 128,-1 25 64,2-28-32,-25 28 96,23-25-192,-25-2 96,27 0 32,-27 1-32,0-1 64,1 0-32,25 2 0,-26-3 0,27 3 64,26-2-64,-26 0 128,-1 1-224,0-1 96,-1 27 0,4-27 0,24 2 97,-26 25-193,26-27 64,-27 27 0,27 0 0,0 0 32,0 0-161,27 0 97,-27 0 64,26 27 0,-2-27-32,-24 0 0,28 25-32,-1 2 32,0-27 129,25 27-258,-26-1 129,1 1-32,26 25 64,-27-24-32,27-3 32,0 29-96,-1-28 64,3 28 0,-4-29-32,-25 3 64,29-3-128,-3 2 160,-25 0-128,26-1 160,-26-26-224,-2 0 96,-25 27 32,27-27 0,-27 0-96,0 0 96,0 0-192,0 0-96,0 0-737,0 0-769,-27-27-897,27 27-3330</inkml:trace>
  <inkml:trace contextRef="#ctx0" brushRef="#br0" timeOffset="1">20281 8743 4868,'0'0'513,"0"0"-161,0 0 1762,0 0-352,0 0-930,-27 0-287,27 27 63,-27-27-63,27 26-161,0-26-95,-26 27-97,-1-2-32,2-25 64,-2 27 129,0 26-1,-27-26-64,30 25 0,-31 1 1,2-26-225,27 26 32,-27-26-64,26 25 0,1-24 0,0-3 160,0 2-32,26 0 64,-27-27-127,27 26-65,0-26 0,0 0-32,0 0 32,0 0-32,0 0 0,0 0-64,0 0 0,0 0-1,0 0 1,0 0 64,0 0-128,0 0-32,0 0-32,0-26 160,27 26 32,-1-27-32,-26 0-32,26 27-32,0-25-64,1-3 63,0-24 97,25 25 0,-26 1-32,29-28 0,-28 29 0,23-28 64,5 26 0,-3-26-64,1 26 32,1 0-32,-2 2 32,-26-2 32,1 1-32,0 26 0,-27-27 32,0 27 0,0 0 65,0 0 31,0 0-64,-27 0-96,27 27 0,-27-27 32,1 26-32,-1 1 0,-25-2 32,-1 2 0,1 0 32,-2-1-32,-24 28 32,23-1 128,-24-1 128,-1 1 0,28-26-63,-28 25 95,28-24-128,26 24-64,-1-25 0,0-1-96,-1 1-32,28-27 32,0 27-64,-24-27 32,24 0 32,0 26 0,0-26 32,0 0-64,-26 0 0,26 0-96,0 0 96,-27 26 0,27-26-32,0 0-32,0 0-32,0-26-96,27 26 64,-27-26 32,26-1 32,-2 0-64,4 1 96,26-28-97,-2 29 33,1-28 64,0-1 32,-1 1-64,28 1 64,-28-28 0,3 53 0,-4-26 64,3 26-32,-27 2-32,0-2 32,-2 27 32,-25-26 1,27 26-33,-27 0 32,0 0-96,0 0-32,-27 0-65,2 26 97,25-26-32,-54 27 64,26-2-32,-22 2 32,23 0 0,-28 26 0,3-1 0,-1-24 0,0 24-32,1-25 64,-2 26-32,2-26-32,26 26-128,-1-28-801,0 2-416,27 0-1602</inkml:trace>
</inkml:ink>
</file>

<file path=ppt/ink/ink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24-08-27T14:38:10.224"/>
    </inkml:context>
    <inkml:brush xml:id="br0">
      <inkml:brushProperty name="width" value="0.05292" units="cm"/>
      <inkml:brushProperty name="height" value="0.05292" units="cm"/>
      <inkml:brushProperty name="color" value="#FF0000"/>
    </inkml:brush>
  </inkml:definitions>
  <inkml:trace contextRef="#ctx0" brushRef="#br0">18083 7717 960,'-26'0'609,"26"0"1569,0 0 96,0 0-448,-26 0-705,26 0-288,0 0 0,0 0-97,0 0-127,0 0 96,0 0-97,0 0 65,0 0-1,0 0-255,0 0 95,-27 0-95,27 0-65,0 0 96,0 0 1,0 0-65,0 0-128,0 0-192,0 0 449,0 0-385,0 0 64,0 0 65,0 0-65,27 0 32,-27 0-64,0 26 32,26-26-64,0 0 33,0 26-65,1-26 96,0 26-64,1-26-96,-4 27-32,30 0 160,-27-1-96,0-26-64,25 27 160,-26-2-224,1 2 160,0 0-96,-2-1 96,28 1-288,-26-27 577,0 27-449,-2-2 480,2-25-320,-1 28-32,1-1 0,1-27 0,-4 0-32,3 25 0,-27-25 0,0 0 64,26 0-96,-26 0 32,0 0 0,0 0 0,0 0 33,0 0 31,0 0-224,0 0 63,0 0-319,0 0-321,0 0-416,0-25-897,0 25-288,0-27-1922</inkml:trace>
  <inkml:trace contextRef="#ctx0" brushRef="#br0" timeOffset="1">18136 8219 1345,'0'0'128,"-27"0"352,27 0 2083,0 0-1410,27 0-577,-27 0 545,0 0 385,0 0-65,0 0-384,0 0-352,0 0 32,0 0 63,0 0-255,0 0-161,0 0 33,0 0-33,0 0 32,0-26-31,27 26 63,-27 0-63,0-27-33,28 27-160,-4-25 0,-24-2 32,26 27-191,2-28 31,26 3 0,-30-2 64,4-26 0,25 26 0,-1 0 64,-25 2 32,26-2 1,-26 1 31,25-1-64,1 0-32,-25 1-32,23 0 64,-25 26-95,2-26-65,-1 26 64,0-27-160,-27 27 128,0 0 0,0 0-128,0 0-321,0 0-736,0 0-1057,0 0-1153,0 27-5029</inkml:trace>
</inkml:ink>
</file>

<file path=ppt/ink/ink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24-08-27T14:38:10.226"/>
    </inkml:context>
    <inkml:brush xml:id="br0">
      <inkml:brushProperty name="width" value="0.05292" units="cm"/>
      <inkml:brushProperty name="height" value="0.05292" units="cm"/>
      <inkml:brushProperty name="color" value="#FF0000"/>
    </inkml:brush>
  </inkml:definitions>
  <inkml:trace contextRef="#ctx0" brushRef="#br0">18083 7717 960,'-26'0'609,"26"0"1569,0 0 96,0 0-448,-26 0-705,26 0-288,0 0 0,0 0-97,0 0-127,0 0 96,0 0-97,0 0 65,0 0-1,0 0-255,0 0 95,-27 0-95,27 0-65,0 0 96,0 0 1,0 0-65,0 0-128,0 0-192,0 0 449,0 0-385,0 0 64,0 0 65,0 0-65,27 0 32,-27 0-64,0 26 32,26-26-64,0 0 33,0 26-65,1-26 96,0 26-64,1-26-96,-4 27-32,30 0 160,-27-1-96,0-26-64,25 27 160,-26-2-224,1 2 160,0 0-96,-2-1 96,28 1-288,-26-27 577,0 27-449,-2-2 480,2-25-320,-1 28-32,1-1 0,1-27 0,-4 0-32,3 25 0,-27-25 0,0 0 64,26 0-96,-26 0 32,0 0 0,0 0 0,0 0 33,0 0 31,0 0-224,0 0 63,0 0-319,0 0-321,0 0-416,0-25-897,0 25-288,0-27-1922</inkml:trace>
  <inkml:trace contextRef="#ctx0" brushRef="#br0" timeOffset="1">18136 8219 1345,'0'0'128,"-27"0"352,27 0 2083,0 0-1410,27 0-577,-27 0 545,0 0 385,0 0-65,0 0-384,0 0-352,0 0 32,0 0 63,0 0-255,0 0-161,0 0 33,0 0-33,0 0 32,0-26-31,27 26 63,-27 0-63,0-27-33,28 27-160,-4-25 0,-24-2 32,26 27-191,2-28 31,26 3 0,-30-2 64,4-26 0,25 26 0,-1 0 64,-25 2 32,26-2 1,-26 1 31,25-1-64,1 0-32,-25 1-32,23 0 64,-25 26-95,2-26-65,-1 26 64,0-27-160,-27 27 128,0 0 0,0 0-128,0 0-321,0 0-736,0 0-1057,0 0-1153,0 27-5029</inkml:trace>
</inkml:ink>
</file>

<file path=ppt/ink/ink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02:53.909"/>
    </inkml:context>
    <inkml:brush xml:id="br0">
      <inkml:brushProperty name="width" value="0.05292" units="cm"/>
      <inkml:brushProperty name="height" value="0.05292" units="cm"/>
      <inkml:brushProperty name="color" value="#FF0000"/>
    </inkml:brush>
  </inkml:definitions>
  <inkml:trace contextRef="#ctx0" brushRef="#br0">19566 8875 960,'-27'-27'1442,"27"27"-577,-28 0-513,28 0-96,0 0 0,0-25 161,0 25 63,0 0 225,0-27-64,0 27 416,0 0-129,0-26-127,0 26-96,0 0-33,-24 0-191,24 0-65,0 0 193,0 0-1,0 0-95,0 0 64,0-27-1,0 27-128,0 0-95,-26 0 63,26 0 97,0 0-97,0 0 65,0 0 63,0 0-128,0 0 1,0 0-161,0 0-32,0 0-64,0 0-63,0 0-1,0 0 64,0 0 0,0 0 32,0 27-32,0-27 0,0 0-160,0 0 32,0 0 33,0 0-33,0 26 64,0-26-96,0 0 64,0 0-64,26 0 32,-26 27-64,0-27 224,0 0-160,0 0 32,24 0-64,-24 0-32,0 25 160,0-25-96,0 0 96,28 0-32,-28 27 129,0-27-161,27 0 64,0 27-96,-1-27 96,0 26-224,0 1 96,1-27 0,0 27 0,25-2 32,-26 3 0,1-3-64,26 2 128,-27 0-224,0-1 160,1 1 0,28 0-96,-31-2 64,2 3 0,2-3 0,26 2 0,-29 0-32,28-1 64,-26-26 0,0 27-32,-27-27-32,25 0 128,-25 27-96,0-27-96,27 0 160,-27 0-32,0 0 32,0 0 32,0 0-64,0 0 0,0 0-64,0 0 32,-27-27 0,27 27-192,0 0 128,-25-27 0,25 27-64,-27 0-33,0-26 97,1 26-96,-1-27 96,2 27 0,-2-27-96,0 2 128,-1 25 64,2-28-32,-25 28 96,23-25-192,-25-2 96,27 0 32,-27 1-32,0-1 64,1 0-32,25 2 0,-26-3 0,27 3 64,26-2-64,-26 0 128,-1 1-224,0-1 96,-1 27 0,4-27 0,24 2 97,-26 25-193,26-27 64,-27 27 0,27 0 0,0 0 32,0 0-161,27 0 97,-27 0 64,26 27 0,-2-27-32,-24 0 0,28 25-32,-1 2 32,0-27 129,25 27-258,-26-1 129,1 1-32,26 25 64,-27-24-32,27-3 32,0 29-96,-1-28 64,3 28 0,-4-29-32,-25 3 64,29-3-128,-3 2 160,-25 0-128,26-1 160,-26-26-224,-2 0 96,-25 27 32,27-27 0,-27 0-96,0 0 96,0 0-192,0 0-96,0 0-737,0 0-769,-27-27-897,27 27-3330</inkml:trace>
  <inkml:trace contextRef="#ctx0" brushRef="#br0" timeOffset="1">20281 8743 4868,'0'0'513,"0"0"-161,0 0 1762,0 0-352,0 0-930,-27 0-287,27 27 63,-27-27-63,27 26-161,0-26-95,-26 27-97,-1-2-32,2-25 64,-2 27 129,0 26-1,-27-26-64,30 25 0,-31 1 1,2-26-225,27 26 32,-27-26-64,26 25 0,1-24 0,0-3 160,0 2-32,26 0 64,-27-27-127,27 26-65,0-26 0,0 0-32,0 0 32,0 0-32,0 0 0,0 0-64,0 0 0,0 0-1,0 0 1,0 0 64,0 0-128,0 0-32,0 0-32,0-26 160,27 26 32,-1-27-32,-26 0-32,26 27-32,0-25-64,1-3 63,0-24 97,25 25 0,-26 1-32,29-28 0,-28 29 0,23-28 64,5 26 0,-3-26-64,1 26 32,1 0-32,-2 2 32,-26-2 32,1 1-32,0 26 0,-27-27 32,0 27 0,0 0 65,0 0 31,0 0-64,-27 0-96,27 27 0,-27-27 32,1 26-32,-1 1 0,-25-2 32,-1 2 0,1 0 32,-2-1-32,-24 28 32,23-1 128,-24-1 128,-1 1 0,28-26-63,-28 25 95,28-24-128,26 24-64,-1-25 0,0-1-96,-1 1-32,28-27 32,0 27-64,-24-27 32,24 0 32,0 26 0,0-26 32,0 0-64,-26 0 0,26 0-96,0 0 96,-27 26 0,27-26-32,0 0-32,0 0-32,0-26-96,27 26 64,-27-26 32,26-1 32,-2 0-64,4 1 96,26-28-97,-2 29 33,1-28 64,0-1 32,-1 1-64,28 1 64,-28-28 0,3 53 0,-4-26 64,3 26-32,-27 2-32,0-2 32,-2 27 32,-25-26 1,27 26-33,-27 0 32,0 0-96,0 0-32,-27 0-65,2 26 97,25-26-32,-54 27 64,26-2-32,-22 2 32,23 0 0,-28 26 0,3-1 0,-1-24 0,0 24-32,1-25 64,-2 26-32,2-26-32,26 26-128,-1-28-801,0 2-416,27 0-1602</inkml:trace>
</inkml:ink>
</file>

<file path=ppt/ink/ink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02:53.914"/>
    </inkml:context>
    <inkml:brush xml:id="br0">
      <inkml:brushProperty name="width" value="0.05292" units="cm"/>
      <inkml:brushProperty name="height" value="0.05292" units="cm"/>
      <inkml:brushProperty name="color" value="#FF0000"/>
    </inkml:brush>
  </inkml:definitions>
  <inkml:trace contextRef="#ctx0" brushRef="#br0">18083 7717 960,'-26'0'609,"26"0"1569,0 0 96,0 0-448,-26 0-705,26 0-288,0 0 0,0 0-97,0 0-127,0 0 96,0 0-97,0 0 65,0 0-1,0 0-255,0 0 95,-27 0-95,27 0-65,0 0 96,0 0 1,0 0-65,0 0-128,0 0-192,0 0 449,0 0-385,0 0 64,0 0 65,0 0-65,27 0 32,-27 0-64,0 26 32,26-26-64,0 0 33,0 26-65,1-26 96,0 26-64,1-26-96,-4 27-32,30 0 160,-27-1-96,0-26-64,25 27 160,-26-2-224,1 2 160,0 0-96,-2-1 96,28 1-288,-26-27 577,0 27-449,-2-2 480,2-25-320,-1 28-32,1-1 0,1-27 0,-4 0-32,3 25 0,-27-25 0,0 0 64,26 0-96,-26 0 32,0 0 0,0 0 0,0 0 33,0 0 31,0 0-224,0 0 63,0 0-319,0 0-321,0 0-416,0-25-897,0 25-288,0-27-1922</inkml:trace>
  <inkml:trace contextRef="#ctx0" brushRef="#br0" timeOffset="1">18136 8219 1345,'0'0'128,"-27"0"352,27 0 2083,0 0-1410,27 0-577,-27 0 545,0 0 385,0 0-65,0 0-384,0 0-352,0 0 32,0 0 63,0 0-255,0 0-161,0 0 33,0 0-33,0 0 32,0-26-31,27 26 63,-27 0-63,0-27-33,28 27-160,-4-25 0,-24-2 32,26 27-191,2-28 31,26 3 0,-30-2 64,4-26 0,25 26 0,-1 0 64,-25 2 32,26-2 1,-26 1 31,25-1-64,1 0-32,-25 1-32,23 0 64,-25 26-95,2-26-65,-1 26 64,0-27-160,-27 27 128,0 0 0,0 0-128,0 0-321,0 0-736,0 0-1057,0 0-1153,0 27-5029</inkml:trace>
</inkml:ink>
</file>

<file path=ppt/ink/ink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24-08-27T02:26:24.201"/>
    </inkml:context>
    <inkml:brush xml:id="br0">
      <inkml:brushProperty name="width" value="0.05292" units="cm"/>
      <inkml:brushProperty name="height" value="0.05292" units="cm"/>
      <inkml:brushProperty name="color" value="#FF0000"/>
    </inkml:brush>
  </inkml:definitions>
  <inkml:trace contextRef="#ctx0" brushRef="#br0">18083 7717 960,'-26'0'609,"26"0"1569,0 0 96,0 0-448,-26 0-705,26 0-288,0 0 0,0 0-97,0 0-127,0 0 96,0 0-97,0 0 65,0 0-1,0 0-255,0 0 95,-27 0-95,27 0-65,0 0 96,0 0 1,0 0-65,0 0-128,0 0-192,0 0 449,0 0-385,0 0 64,0 0 65,0 0-65,27 0 32,-27 0-64,0 26 32,26-26-64,0 0 33,0 26-65,1-26 96,0 26-64,1-26-96,-4 27-32,30 0 160,-27-1-96,0-26-64,25 27 160,-26-2-224,1 2 160,0 0-96,-2-1 96,28 1-288,-26-27 577,0 27-449,-2-2 480,2-25-320,-1 28-32,1-1 0,1-27 0,-4 0-32,3 25 0,-27-25 0,0 0 64,26 0-96,-26 0 32,0 0 0,0 0 0,0 0 33,0 0 31,0 0-224,0 0 63,0 0-319,0 0-321,0 0-416,0-25-897,0 25-288,0-27-1922</inkml:trace>
  <inkml:trace contextRef="#ctx0" brushRef="#br0" timeOffset="1">18136 8219 1345,'0'0'128,"-27"0"352,27 0 2083,0 0-1410,27 0-577,-27 0 545,0 0 385,0 0-65,0 0-384,0 0-352,0 0 32,0 0 63,0 0-255,0 0-161,0 0 33,0 0-33,0 0 32,0-26-31,27 26 63,-27 0-63,0-27-33,28 27-160,-4-25 0,-24-2 32,26 27-191,2-28 31,26 3 0,-30-2 64,4-26 0,25 26 0,-1 0 64,-25 2 32,26-2 1,-26 1 31,25-1-64,1 0-32,-25 1-32,23 0 64,-25 26-95,2-26-65,-1 26 64,0-27-160,-27 27 128,0 0 0,0 0-128,0 0-321,0 0-736,0 0-1057,0 0-1153,0 27-5029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36F393-E5C1-AA46-B627-21971E82CEA3}" type="datetimeFigureOut">
              <a:t>8/25/24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61BF47-BC9F-E34E-BAD5-755C9F701E82}" type="slidenum">
              <a:t>‹#›</a:t>
            </a:fld>
            <a:endParaRPr lang="en-US"/>
          </a:p>
        </p:txBody>
      </p:sp>
    </p:spTree>
    <p:extLst>
      <p:ext uri="{BB962C8B-B14F-4D97-AF65-F5344CB8AC3E}">
        <p14:creationId xmlns:p14="http://schemas.microsoft.com/office/powerpoint/2010/main" val="4056462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field of AI is expansive…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Often, the terms AI, Machine Learning, and Deep Learning are used interchangeably.  But as pictured here, they are nested subsets, with AI encompassing the other two.  Indeed, AI has a long and distinguished history.  In fact, a lot of interesting AI research happened in the 1950s.  Unfortunately, though, progress has been uneven – as we will soon see.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take a closer look at the history of machine learning and deep learning.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[NEXT SLIDE]</a:t>
            </a:r>
            <a:endParaRPr lang="en-US" dirty="0"/>
          </a:p>
          <a:p>
            <a:endParaRPr lang="en-US" dirty="0"/>
          </a:p>
          <a:p>
            <a:r>
              <a:rPr lang="en-US" dirty="0"/>
              <a:t>=====</a:t>
            </a:r>
          </a:p>
          <a:p>
            <a:pPr marL="233309" indent="-233309">
              <a:buAutoNum type="arabicPeriod"/>
            </a:pPr>
            <a:r>
              <a:rPr lang="en-US" dirty="0"/>
              <a:t>Expansive AI</a:t>
            </a:r>
          </a:p>
          <a:p>
            <a:pPr marL="699927" lvl="1" indent="-233309">
              <a:buAutoNum type="arabicPeriod"/>
            </a:pPr>
            <a:r>
              <a:rPr lang="en-US" dirty="0"/>
              <a:t>AI encompasses ML and DL</a:t>
            </a:r>
          </a:p>
          <a:p>
            <a:pPr marL="699927" lvl="1" indent="-233309">
              <a:buAutoNum type="arabicPeriod"/>
            </a:pPr>
            <a:r>
              <a:rPr lang="en-US" dirty="0"/>
              <a:t>Distinct domains</a:t>
            </a:r>
          </a:p>
          <a:p>
            <a:pPr marL="233309" indent="-233309">
              <a:buAutoNum type="arabicPeriod"/>
            </a:pPr>
            <a:r>
              <a:rPr lang="en-US" dirty="0"/>
              <a:t>Uneven progress since the 1950’s, with multiple ‘winters’ where interest and funding dried up</a:t>
            </a:r>
          </a:p>
          <a:p>
            <a:pPr marL="233309" indent="-233309">
              <a:buAutoNum type="arabicPeriod"/>
            </a:pPr>
            <a:r>
              <a:rPr lang="en-US" b="0" i="0" kern="1200" dirty="0">
                <a:solidFill>
                  <a:schemeClr val="tx1"/>
                </a:solidFill>
                <a:effectLst/>
                <a:latin typeface="+mn-lt"/>
                <a:ea typeface="+mn-ea"/>
                <a:cs typeface="+mn-cs"/>
              </a:rPr>
              <a:t>Let’s first examine the relationship between machine learning and deep learning.</a:t>
            </a:r>
            <a:endParaRPr lang="en-US" b="0" i="0" dirty="0">
              <a:solidFill>
                <a:srgbClr val="202122"/>
              </a:solidFill>
              <a:effectLst/>
              <a:latin typeface="Arial" panose="020B0604020202020204" pitchFamily="34" charset="0"/>
            </a:endParaRPr>
          </a:p>
          <a:p>
            <a:pPr marL="233309" indent="-233309">
              <a:buAutoNum type="arabicPeriod"/>
            </a:pP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a:t>
            </a:fld>
            <a:endParaRPr lang="en-US"/>
          </a:p>
        </p:txBody>
      </p:sp>
    </p:spTree>
    <p:extLst>
      <p:ext uri="{BB962C8B-B14F-4D97-AF65-F5344CB8AC3E}">
        <p14:creationId xmlns:p14="http://schemas.microsoft.com/office/powerpoint/2010/main" val="7792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are three principal types of machine learning systems (supervised, unsupervised, and reinforcement).  </a:t>
            </a:r>
          </a:p>
          <a:p>
            <a:pPr marL="0" indent="0">
              <a:buNone/>
            </a:pPr>
            <a:endParaRPr lang="en-US" sz="1200" dirty="0">
              <a:latin typeface="Palatino Linotype" panose="02040502050505030304" pitchFamily="18" charset="0"/>
            </a:endParaRPr>
          </a:p>
          <a:p>
            <a:pPr marL="228600" indent="-228600">
              <a:buAutoNum type="arabicPeriod"/>
            </a:pPr>
            <a:r>
              <a:rPr lang="en-US" sz="1200" dirty="0">
                <a:latin typeface="Palatino Linotype" panose="02040502050505030304" pitchFamily="18" charset="0"/>
              </a:rPr>
              <a:t>Supervised Learning is </a:t>
            </a:r>
            <a:r>
              <a:rPr lang="en-US" sz="1200" dirty="0">
                <a:solidFill>
                  <a:srgbClr val="80BE63"/>
                </a:solidFill>
                <a:latin typeface="Palatino Linotype" panose="02040502050505030304" pitchFamily="18" charset="0"/>
              </a:rPr>
              <a:t>Task Driven</a:t>
            </a:r>
            <a:r>
              <a:rPr lang="en-US" sz="1200" dirty="0">
                <a:solidFill>
                  <a:srgbClr val="0021A5"/>
                </a:solidFill>
                <a:latin typeface="Palatino Linotype" panose="02040502050505030304" pitchFamily="18" charset="0"/>
              </a:rPr>
              <a:t> </a:t>
            </a:r>
            <a:r>
              <a:rPr lang="en-US" sz="1200" dirty="0">
                <a:latin typeface="Palatino Linotype" panose="02040502050505030304" pitchFamily="18" charset="0"/>
              </a:rPr>
              <a:t>(Predict next value)</a:t>
            </a:r>
          </a:p>
          <a:p>
            <a:pPr marL="228600" indent="-228600">
              <a:buAutoNum type="arabicPeriod"/>
            </a:pPr>
            <a:r>
              <a:rPr lang="en-US" sz="1200" dirty="0">
                <a:latin typeface="Palatino Linotype" panose="02040502050505030304" pitchFamily="18" charset="0"/>
              </a:rPr>
              <a:t>Unsupervised Learning is </a:t>
            </a:r>
            <a:r>
              <a:rPr lang="en-US" sz="1200" dirty="0">
                <a:solidFill>
                  <a:srgbClr val="80BE63"/>
                </a:solidFill>
                <a:latin typeface="Palatino Linotype" panose="02040502050505030304" pitchFamily="18" charset="0"/>
              </a:rPr>
              <a:t>Data Driven</a:t>
            </a:r>
            <a:r>
              <a:rPr lang="en-US" sz="1200" dirty="0">
                <a:solidFill>
                  <a:srgbClr val="0021A5"/>
                </a:solidFill>
                <a:latin typeface="Palatino Linotype" panose="02040502050505030304" pitchFamily="18" charset="0"/>
              </a:rPr>
              <a:t> </a:t>
            </a:r>
            <a:r>
              <a:rPr lang="en-US" sz="1200" dirty="0">
                <a:latin typeface="Palatino Linotype" panose="02040502050505030304" pitchFamily="18" charset="0"/>
              </a:rPr>
              <a:t>(Identify Clusters)</a:t>
            </a:r>
          </a:p>
          <a:p>
            <a:pPr marL="228600" indent="-228600">
              <a:buAutoNum type="arabicPeriod"/>
            </a:pPr>
            <a:r>
              <a:rPr lang="en-US" sz="1200" dirty="0">
                <a:latin typeface="Palatino Linotype" panose="02040502050505030304" pitchFamily="18" charset="0"/>
              </a:rPr>
              <a:t>Reinforcement Learning is </a:t>
            </a:r>
            <a:r>
              <a:rPr lang="en-US" sz="1200" dirty="0">
                <a:solidFill>
                  <a:srgbClr val="80BE63"/>
                </a:solidFill>
                <a:latin typeface="Palatino Linotype" panose="02040502050505030304" pitchFamily="18" charset="0"/>
              </a:rPr>
              <a:t>Experience Driven </a:t>
            </a:r>
            <a:r>
              <a:rPr lang="en-US" sz="1200" dirty="0">
                <a:latin typeface="Palatino Linotype" panose="02040502050505030304" pitchFamily="18" charset="0"/>
              </a:rPr>
              <a:t>(Learn from Mistakes)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[NEXT SLIDE]</a:t>
            </a:r>
            <a:endParaRPr lang="en-US" dirty="0"/>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11</a:t>
            </a:fld>
            <a:endParaRPr lang="en-US"/>
          </a:p>
        </p:txBody>
      </p:sp>
    </p:spTree>
    <p:extLst>
      <p:ext uri="{BB962C8B-B14F-4D97-AF65-F5344CB8AC3E}">
        <p14:creationId xmlns:p14="http://schemas.microsoft.com/office/powerpoint/2010/main" val="2830584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sz="1200" b="0" i="0" u="none" strike="noStrike" baseline="0" dirty="0">
                <a:latin typeface="OpenSans"/>
              </a:rPr>
              <a:t>Alright, let’s take a closer look at the logic for each of our learning types.</a:t>
            </a:r>
          </a:p>
          <a:p>
            <a:pPr marL="0" marR="0" lvl="0"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endParaRPr lang="en-US" sz="1200" b="0" i="0" u="none" strike="noStrike" baseline="0" dirty="0">
              <a:latin typeface="OpenSans"/>
            </a:endParaRP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200" b="0" i="0" u="none" strike="noStrike" baseline="0" dirty="0">
                <a:latin typeface="OpenSans"/>
              </a:rPr>
              <a:t>With supervised learning, each item in the training dataset has a label (target) attached to it, and the goal of the model is to predict that target.  The error, then, is the difference between the model’s prediction and the correct answer (the label or target).  So, the goal of the model here is to minimize that error.  </a:t>
            </a: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200" b="0" i="0" u="none" strike="noStrike" baseline="0" dirty="0">
                <a:latin typeface="OpenSans"/>
              </a:rPr>
              <a:t>The same logic holds true when you take a test.  The teacher has a key of the correct answers.  And they use that key, in turn, to grade your test responses, deducting full or partial points whenever those do not match the correct answer.  This is often called negative reinforcement.</a:t>
            </a:r>
          </a:p>
          <a:p>
            <a:endParaRPr lang="en-US" dirty="0"/>
          </a:p>
          <a:p>
            <a:r>
              <a:rPr lang="en-US" dirty="0"/>
              <a:t>https://sockmonkeyscience.com/2019/02/27/grading-multiple-choice-answer-sheets-quickly/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[NEXT SLIDE]</a:t>
            </a:r>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12</a:t>
            </a:fld>
            <a:endParaRPr lang="en-US"/>
          </a:p>
        </p:txBody>
      </p:sp>
    </p:spTree>
    <p:extLst>
      <p:ext uri="{BB962C8B-B14F-4D97-AF65-F5344CB8AC3E}">
        <p14:creationId xmlns:p14="http://schemas.microsoft.com/office/powerpoint/2010/main" val="458382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Consider a spam filter.  </a:t>
            </a:r>
            <a:r>
              <a:rPr lang="en-US" sz="1200" b="0" i="1" u="none" strike="noStrike" kern="1200" baseline="0" dirty="0">
                <a:solidFill>
                  <a:schemeClr val="tx1"/>
                </a:solidFill>
                <a:latin typeface="+mn-lt"/>
                <a:ea typeface="+mn-ea"/>
                <a:cs typeface="+mn-cs"/>
              </a:rPr>
              <a:t>Classification </a:t>
            </a:r>
            <a:r>
              <a:rPr lang="en-US" sz="1200" b="0" i="0" u="none" strike="noStrike" kern="1200" baseline="0" dirty="0">
                <a:solidFill>
                  <a:schemeClr val="tx1"/>
                </a:solidFill>
                <a:latin typeface="+mn-lt"/>
                <a:ea typeface="+mn-ea"/>
                <a:cs typeface="+mn-cs"/>
              </a:rPr>
              <a:t>is a typical supervised learning task, and a spam filter is a good example of this.  The model is first trained on a large dataset of emails, tagged as either spam or ham.  Once trained, the model can accurately predict which is which.  Okay – you may still need to check your spam in-box from time to time!</a:t>
            </a:r>
          </a:p>
          <a:p>
            <a:endParaRPr lang="en-US" sz="1200" b="0" i="0" u="none" strike="noStrike"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[NEXT SLIDE]</a:t>
            </a:r>
            <a:endParaRPr lang="en-US" dirty="0"/>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13</a:t>
            </a:fld>
            <a:endParaRPr lang="en-US"/>
          </a:p>
        </p:txBody>
      </p:sp>
    </p:spTree>
    <p:extLst>
      <p:ext uri="{BB962C8B-B14F-4D97-AF65-F5344CB8AC3E}">
        <p14:creationId xmlns:p14="http://schemas.microsoft.com/office/powerpoint/2010/main" val="4234700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solidify your learning, let’s look at some concrete applications.  As stated earlier, supervised learning models work with data that is labelled (annotated).  In this example, we present the model with the image of a dog and its label.  The label is the correct answer.  And through the process of training, the system uses these labels to assess its predictions, correcting and then adjusting itself as it does so.  Eventually, the model is fully trained and should make accurate predictions.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[NEXT SLIDE]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3148858F-F1DB-4027-9C85-CCA6849540DD}" type="slidenum">
              <a:rPr lang="en-US" smtClean="0"/>
              <a:t>14</a:t>
            </a:fld>
            <a:endParaRPr lang="en-US"/>
          </a:p>
        </p:txBody>
      </p:sp>
    </p:spTree>
    <p:extLst>
      <p:ext uri="{BB962C8B-B14F-4D97-AF65-F5344CB8AC3E}">
        <p14:creationId xmlns:p14="http://schemas.microsoft.com/office/powerpoint/2010/main" val="246920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Another example of a supervised learning task is to predict a </a:t>
            </a:r>
            <a:r>
              <a:rPr lang="en-US" sz="1200" b="0" i="1" u="none" strike="noStrike" kern="1200" baseline="0" dirty="0">
                <a:solidFill>
                  <a:schemeClr val="tx1"/>
                </a:solidFill>
                <a:latin typeface="+mn-lt"/>
                <a:ea typeface="+mn-ea"/>
                <a:cs typeface="+mn-cs"/>
              </a:rPr>
              <a:t>target </a:t>
            </a:r>
            <a:r>
              <a:rPr lang="en-US" sz="1200" b="0" i="0" u="none" strike="noStrike" kern="1200" baseline="0" dirty="0">
                <a:solidFill>
                  <a:schemeClr val="tx1"/>
                </a:solidFill>
                <a:latin typeface="+mn-lt"/>
                <a:ea typeface="+mn-ea"/>
                <a:cs typeface="+mn-cs"/>
              </a:rPr>
              <a:t>numeric value, such as the price of a car, given a set of </a:t>
            </a:r>
            <a:r>
              <a:rPr lang="en-US" sz="1200" b="0" i="1" u="none" strike="noStrike" kern="1200" baseline="0" dirty="0">
                <a:solidFill>
                  <a:schemeClr val="tx1"/>
                </a:solidFill>
                <a:latin typeface="+mn-lt"/>
                <a:ea typeface="+mn-ea"/>
                <a:cs typeface="+mn-cs"/>
              </a:rPr>
              <a:t>features </a:t>
            </a:r>
            <a:r>
              <a:rPr lang="en-US" sz="1200" b="0" i="0" u="none" strike="noStrike" kern="1200" baseline="0" dirty="0">
                <a:solidFill>
                  <a:schemeClr val="tx1"/>
                </a:solidFill>
                <a:latin typeface="+mn-lt"/>
                <a:ea typeface="+mn-ea"/>
                <a:cs typeface="+mn-cs"/>
              </a:rPr>
              <a:t>(mileage, age, brand, etc.) called </a:t>
            </a:r>
            <a:r>
              <a:rPr lang="en-US" sz="1200" b="0" i="1" u="none" strike="noStrike" kern="1200" baseline="0" dirty="0">
                <a:solidFill>
                  <a:schemeClr val="tx1"/>
                </a:solidFill>
                <a:latin typeface="+mn-lt"/>
                <a:ea typeface="+mn-ea"/>
                <a:cs typeface="+mn-cs"/>
              </a:rPr>
              <a:t>predictors</a:t>
            </a:r>
            <a:r>
              <a:rPr lang="en-US" sz="1200" b="0" i="0" u="none" strike="noStrike" kern="1200" baseline="0" dirty="0">
                <a:solidFill>
                  <a:schemeClr val="tx1"/>
                </a:solidFill>
                <a:latin typeface="+mn-lt"/>
                <a:ea typeface="+mn-ea"/>
                <a:cs typeface="+mn-cs"/>
              </a:rPr>
              <a:t>. This sort of task is called </a:t>
            </a:r>
            <a:r>
              <a:rPr lang="en-US" sz="1200" b="0" i="1" u="none" strike="noStrike" kern="1200" baseline="0" dirty="0">
                <a:solidFill>
                  <a:schemeClr val="tx1"/>
                </a:solidFill>
                <a:latin typeface="+mn-lt"/>
                <a:ea typeface="+mn-ea"/>
                <a:cs typeface="+mn-cs"/>
              </a:rPr>
              <a:t>regression</a:t>
            </a:r>
            <a:r>
              <a:rPr lang="en-US" sz="1200" b="0" i="0" u="none" strike="noStrike" kern="1200" baseline="0" dirty="0">
                <a:solidFill>
                  <a:schemeClr val="tx1"/>
                </a:solidFill>
                <a:latin typeface="+mn-lt"/>
                <a:ea typeface="+mn-ea"/>
                <a:cs typeface="+mn-cs"/>
              </a:rPr>
              <a:t>.  To train the system, you need to give it many examples of cars, including both their predictors and their labels (i.e., their prices).</a:t>
            </a:r>
          </a:p>
          <a:p>
            <a:endParaRPr lang="en-US" sz="1200" b="0" i="0" u="none" strike="noStrike" kern="1200" baseline="0" dirty="0">
              <a:solidFill>
                <a:schemeClr val="tx1"/>
              </a:solidFill>
              <a:effectLst/>
              <a:latin typeface="+mn-lt"/>
              <a:ea typeface="+mn-ea"/>
              <a:cs typeface="+mn-cs"/>
            </a:endParaRPr>
          </a:p>
          <a:p>
            <a:r>
              <a:rPr lang="en-US" sz="1200" b="0" i="0" u="none" strike="noStrike" kern="1200" baseline="0" dirty="0">
                <a:solidFill>
                  <a:schemeClr val="tx1"/>
                </a:solidFill>
                <a:latin typeface="+mn-lt"/>
                <a:ea typeface="+mn-ea"/>
                <a:cs typeface="+mn-cs"/>
              </a:rPr>
              <a:t>Some other examples of supervised learning algorithms include: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Linear Regression</a:t>
            </a:r>
          </a:p>
          <a:p>
            <a:r>
              <a:rPr lang="en-US" sz="1200" b="0" i="0" u="none" strike="noStrike" kern="1200" baseline="0" dirty="0">
                <a:solidFill>
                  <a:schemeClr val="tx1"/>
                </a:solidFill>
                <a:latin typeface="+mn-lt"/>
                <a:ea typeface="+mn-ea"/>
                <a:cs typeface="+mn-cs"/>
              </a:rPr>
              <a:t>• Logistic Regression</a:t>
            </a:r>
          </a:p>
          <a:p>
            <a:r>
              <a:rPr lang="en-US" sz="1200" b="0" i="0" u="none" strike="noStrike" kern="1200" baseline="0" dirty="0">
                <a:solidFill>
                  <a:schemeClr val="tx1"/>
                </a:solidFill>
                <a:latin typeface="+mn-lt"/>
                <a:ea typeface="+mn-ea"/>
                <a:cs typeface="+mn-cs"/>
              </a:rPr>
              <a:t>• Support Vector Machines (SVMs)</a:t>
            </a:r>
          </a:p>
          <a:p>
            <a:r>
              <a:rPr lang="en-US" sz="1200" b="0" i="0" u="none" strike="noStrike" kern="1200" baseline="0" dirty="0">
                <a:solidFill>
                  <a:schemeClr val="tx1"/>
                </a:solidFill>
                <a:latin typeface="+mn-lt"/>
                <a:ea typeface="+mn-ea"/>
                <a:cs typeface="+mn-cs"/>
              </a:rPr>
              <a:t>• Decision Trees and Random Forests</a:t>
            </a:r>
          </a:p>
          <a:p>
            <a:r>
              <a:rPr lang="en-US" sz="1200" b="0" i="0" u="none" strike="noStrike" kern="1200" baseline="0" dirty="0">
                <a:solidFill>
                  <a:schemeClr val="tx1"/>
                </a:solidFill>
                <a:latin typeface="+mn-lt"/>
                <a:ea typeface="+mn-ea"/>
                <a:cs typeface="+mn-cs"/>
              </a:rPr>
              <a:t>• Neural networks</a:t>
            </a:r>
          </a:p>
          <a:p>
            <a:endParaRPr lang="en-US" sz="1200" b="0" i="0" u="none" strike="noStrike"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a:r>
          </a:p>
          <a:p>
            <a:r>
              <a:rPr lang="en-US" sz="1200" b="0" i="0" u="none" strike="noStrike" kern="1200" baseline="0" dirty="0">
                <a:solidFill>
                  <a:schemeClr val="tx1"/>
                </a:solidFill>
                <a:latin typeface="+mn-lt"/>
                <a:ea typeface="+mn-ea"/>
                <a:cs typeface="+mn-cs"/>
              </a:rPr>
              <a:t>In Machine Learning an </a:t>
            </a:r>
            <a:r>
              <a:rPr lang="en-US" sz="1200" b="0" i="1" u="none" strike="noStrike" kern="1200" baseline="0" dirty="0">
                <a:solidFill>
                  <a:schemeClr val="tx1"/>
                </a:solidFill>
                <a:latin typeface="+mn-lt"/>
                <a:ea typeface="+mn-ea"/>
                <a:cs typeface="+mn-cs"/>
              </a:rPr>
              <a:t>attribute </a:t>
            </a:r>
            <a:r>
              <a:rPr lang="en-US" sz="1200" b="0" i="0" u="none" strike="noStrike" kern="1200" baseline="0" dirty="0">
                <a:solidFill>
                  <a:schemeClr val="tx1"/>
                </a:solidFill>
                <a:latin typeface="+mn-lt"/>
                <a:ea typeface="+mn-ea"/>
                <a:cs typeface="+mn-cs"/>
              </a:rPr>
              <a:t>is a data type (e.g., “mileage”), while a </a:t>
            </a:r>
            <a:r>
              <a:rPr lang="en-US" sz="1200" b="0" i="1" u="none" strike="noStrike" kern="1200" baseline="0" dirty="0">
                <a:solidFill>
                  <a:schemeClr val="tx1"/>
                </a:solidFill>
                <a:latin typeface="+mn-lt"/>
                <a:ea typeface="+mn-ea"/>
                <a:cs typeface="+mn-cs"/>
              </a:rPr>
              <a:t>feature </a:t>
            </a:r>
            <a:r>
              <a:rPr lang="en-US" sz="1200" b="0" i="0" u="none" strike="noStrike" kern="1200" baseline="0" dirty="0">
                <a:solidFill>
                  <a:schemeClr val="tx1"/>
                </a:solidFill>
                <a:latin typeface="+mn-lt"/>
                <a:ea typeface="+mn-ea"/>
                <a:cs typeface="+mn-cs"/>
              </a:rPr>
              <a:t>has several meanings, depending on the context, but generally means an attribute plus its value (e.g., “mileage = 15,000”). Many people use the words </a:t>
            </a:r>
            <a:r>
              <a:rPr lang="en-US" sz="1200" b="0" i="1" u="none" strike="noStrike" kern="1200" baseline="0" dirty="0">
                <a:solidFill>
                  <a:schemeClr val="tx1"/>
                </a:solidFill>
                <a:latin typeface="+mn-lt"/>
                <a:ea typeface="+mn-ea"/>
                <a:cs typeface="+mn-cs"/>
              </a:rPr>
              <a:t>attribute </a:t>
            </a:r>
            <a:r>
              <a:rPr lang="en-US" sz="1200" b="0" i="0" u="none" strike="noStrike" kern="1200" baseline="0" dirty="0">
                <a:solidFill>
                  <a:schemeClr val="tx1"/>
                </a:solidFill>
                <a:latin typeface="+mn-lt"/>
                <a:ea typeface="+mn-ea"/>
                <a:cs typeface="+mn-cs"/>
              </a:rPr>
              <a:t>and </a:t>
            </a:r>
            <a:r>
              <a:rPr lang="en-US" sz="1200" b="0" i="1" u="none" strike="noStrike" kern="1200" baseline="0" dirty="0">
                <a:solidFill>
                  <a:schemeClr val="tx1"/>
                </a:solidFill>
                <a:latin typeface="+mn-lt"/>
                <a:ea typeface="+mn-ea"/>
                <a:cs typeface="+mn-cs"/>
              </a:rPr>
              <a:t>feature </a:t>
            </a:r>
            <a:r>
              <a:rPr lang="en-US" sz="1200" b="0" i="0" u="none" strike="noStrike" kern="1200" baseline="0" dirty="0">
                <a:solidFill>
                  <a:schemeClr val="tx1"/>
                </a:solidFill>
                <a:latin typeface="+mn-lt"/>
                <a:ea typeface="+mn-ea"/>
                <a:cs typeface="+mn-cs"/>
              </a:rPr>
              <a:t>interchangeably.  Feature is used predominantly in the AI literature.</a:t>
            </a:r>
          </a:p>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sz="1200" b="0" i="0" u="none" strike="no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15</a:t>
            </a:fld>
            <a:endParaRPr lang="en-US"/>
          </a:p>
        </p:txBody>
      </p:sp>
    </p:spTree>
    <p:extLst>
      <p:ext uri="{BB962C8B-B14F-4D97-AF65-F5344CB8AC3E}">
        <p14:creationId xmlns:p14="http://schemas.microsoft.com/office/powerpoint/2010/main" val="1866502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sz="1200" b="0" i="0" u="none" strike="noStrike" baseline="0" dirty="0">
                <a:latin typeface="OpenSans"/>
              </a:rPr>
              <a:t>And finally, the logic of unsupervised learning…</a:t>
            </a: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lang="en-US" sz="1200" b="0" i="0" u="none" strike="noStrike" baseline="0" dirty="0">
              <a:latin typeface="OpenSans"/>
            </a:endParaRPr>
          </a:p>
          <a:p>
            <a:pPr marL="342900" indent="-342900" algn="l">
              <a:buFont typeface="Courier New" panose="02070309020205020404" pitchFamily="49" charset="0"/>
              <a:buChar char="o"/>
            </a:pPr>
            <a:r>
              <a:rPr lang="en-US" sz="1200" b="0" i="0" u="none" strike="noStrike" baseline="0" dirty="0">
                <a:latin typeface="OpenSans"/>
              </a:rPr>
              <a:t>Unlike the previous learning types, unsupervised learning has no penalties or rewards.  Rather, the goal here is to learn something new, to identify data clusters, to figure out the data’s underlying structure.  This is the purest form of learning, learning simply for the sake learning.  </a:t>
            </a:r>
          </a:p>
          <a:p>
            <a:pPr marL="342900" indent="-342900" algn="l">
              <a:buFont typeface="Courier New" panose="02070309020205020404" pitchFamily="49" charset="0"/>
              <a:buChar char="o"/>
            </a:pPr>
            <a:r>
              <a:rPr lang="en-US" sz="1200" b="0" i="0" u="none" strike="noStrike" baseline="0" dirty="0">
                <a:latin typeface="OpenSans"/>
              </a:rPr>
              <a:t>Unsupervised learning is like taking pictures of a landscape from a plane, with the goal of discovering the “lay of the land.”         </a:t>
            </a:r>
          </a:p>
          <a:p>
            <a:endParaRPr lang="en-US" dirty="0"/>
          </a:p>
          <a:p>
            <a:r>
              <a:rPr lang="en-US" dirty="0"/>
              <a:t>https://pngtree.com/freebackground/aerial-photography-summer-farmland-agriculture-rice_1489332.html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[NEXT SLIDE]</a:t>
            </a:r>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18</a:t>
            </a:fld>
            <a:endParaRPr lang="en-US"/>
          </a:p>
        </p:txBody>
      </p:sp>
    </p:spTree>
    <p:extLst>
      <p:ext uri="{BB962C8B-B14F-4D97-AF65-F5344CB8AC3E}">
        <p14:creationId xmlns:p14="http://schemas.microsoft.com/office/powerpoint/2010/main" val="2250210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noted earlier, an unsupervised learning system discovers hidden patterns in a dataset that is not labelled.  In other words, the algorithm is presented with a set of inputs but no correct answers or desired outputs – it must discover the structure and patterns in the data on its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[NEXT SLIDE]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3148858F-F1DB-4027-9C85-CCA6849540DD}" type="slidenum">
              <a:rPr lang="en-US" smtClean="0"/>
              <a:t>19</a:t>
            </a:fld>
            <a:endParaRPr lang="en-US"/>
          </a:p>
        </p:txBody>
      </p:sp>
    </p:spTree>
    <p:extLst>
      <p:ext uri="{BB962C8B-B14F-4D97-AF65-F5344CB8AC3E}">
        <p14:creationId xmlns:p14="http://schemas.microsoft.com/office/powerpoint/2010/main" val="1563469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Consider this dataset.  </a:t>
            </a:r>
            <a:r>
              <a:rPr lang="en-US" sz="1200" b="0" i="0" u="none" strike="noStrike" kern="1200" baseline="0" dirty="0">
                <a:solidFill>
                  <a:schemeClr val="tx1"/>
                </a:solidFill>
                <a:latin typeface="+mn-lt"/>
                <a:ea typeface="+mn-ea"/>
                <a:cs typeface="+mn-cs"/>
              </a:rPr>
              <a:t>Here we see an unlabeled training dataset of visitors to a popular blog.  In this case, we might want to run a </a:t>
            </a:r>
            <a:r>
              <a:rPr lang="en-US" sz="1200" b="0" i="1" u="none" strike="noStrike" kern="1200" baseline="0" dirty="0">
                <a:solidFill>
                  <a:schemeClr val="tx1"/>
                </a:solidFill>
                <a:latin typeface="+mn-lt"/>
                <a:ea typeface="+mn-ea"/>
                <a:cs typeface="+mn-cs"/>
              </a:rPr>
              <a:t>clustering</a:t>
            </a:r>
            <a:r>
              <a:rPr lang="en-US" sz="1200" b="0" i="0" u="none" strike="noStrike" kern="1200" baseline="0" dirty="0">
                <a:solidFill>
                  <a:schemeClr val="tx1"/>
                </a:solidFill>
                <a:latin typeface="+mn-lt"/>
                <a:ea typeface="+mn-ea"/>
                <a:cs typeface="+mn-cs"/>
              </a:rPr>
              <a:t> algorithm to try and detect groups of similar visitors.  Through visual inspection, we can quickly identify at least four groups.  But will the AI algorithm be able to mimic this capability?</a:t>
            </a:r>
          </a:p>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[NEXT SLIDE]</a:t>
            </a:r>
            <a:endParaRPr lang="en-US" dirty="0"/>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20</a:t>
            </a:fld>
            <a:endParaRPr lang="en-US"/>
          </a:p>
        </p:txBody>
      </p:sp>
    </p:spTree>
    <p:extLst>
      <p:ext uri="{BB962C8B-B14F-4D97-AF65-F5344CB8AC3E}">
        <p14:creationId xmlns:p14="http://schemas.microsoft.com/office/powerpoint/2010/main" val="1625541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it appears that a </a:t>
            </a:r>
            <a:r>
              <a:rPr lang="en-US" sz="1200" b="0" i="1" u="none" strike="noStrike" kern="1200" baseline="0" dirty="0">
                <a:solidFill>
                  <a:schemeClr val="tx1"/>
                </a:solidFill>
                <a:latin typeface="+mn-lt"/>
                <a:ea typeface="+mn-ea"/>
                <a:cs typeface="+mn-cs"/>
              </a:rPr>
              <a:t>clustering</a:t>
            </a:r>
            <a:r>
              <a:rPr lang="en-US" sz="1200" b="0" i="0" u="none" strike="noStrike" kern="1200" baseline="0" dirty="0">
                <a:solidFill>
                  <a:schemeClr val="tx1"/>
                </a:solidFill>
                <a:latin typeface="+mn-lt"/>
                <a:ea typeface="+mn-ea"/>
                <a:cs typeface="+mn-cs"/>
              </a:rPr>
              <a:t> algorithm has in fact detected those four groups, separated by the dashed lines. At no point did we tell the algorithm which group a visitor belongs to: it finds those connections without our help.  For example, it might find that 40% of the blog’s visitors are males who love comic books and read the blog in the evening, while 20% are young sci-fi lovers who visit during the weekend.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Let’s consider another unsupervised learning example…</a:t>
            </a:r>
          </a:p>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[NEXT SLIDE]</a:t>
            </a:r>
            <a:endParaRPr lang="en-US" dirty="0"/>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21</a:t>
            </a:fld>
            <a:endParaRPr lang="en-US"/>
          </a:p>
        </p:txBody>
      </p:sp>
    </p:spTree>
    <p:extLst>
      <p:ext uri="{BB962C8B-B14F-4D97-AF65-F5344CB8AC3E}">
        <p14:creationId xmlns:p14="http://schemas.microsoft.com/office/powerpoint/2010/main" val="2823922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baseline="0" dirty="0">
                <a:solidFill>
                  <a:schemeClr val="tx1"/>
                </a:solidFill>
                <a:latin typeface="+mn-lt"/>
                <a:ea typeface="+mn-ea"/>
                <a:cs typeface="+mn-cs"/>
              </a:rPr>
              <a:t>Visualization </a:t>
            </a:r>
            <a:r>
              <a:rPr lang="en-US" sz="1200" b="0" i="0" u="none" strike="noStrike" kern="1200" baseline="0" dirty="0">
                <a:solidFill>
                  <a:schemeClr val="tx1"/>
                </a:solidFill>
                <a:latin typeface="+mn-lt"/>
                <a:ea typeface="+mn-ea"/>
                <a:cs typeface="+mn-cs"/>
              </a:rPr>
              <a:t>algorithms are also good examples of unsupervised learning systems: you feed them a lot of complex and unlabeled data, and they output a 2D or 3D representation of your data that can be easily plotted.  These algorithms try to preserve as much structure as they can so you can understand how the data is organized.</a:t>
            </a:r>
          </a:p>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Other examples of unsupervised learning algorithms include: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Clustering</a:t>
            </a:r>
          </a:p>
          <a:p>
            <a:r>
              <a:rPr lang="en-US" sz="1200" b="0" i="0" u="none" strike="noStrike" kern="1200" baseline="0" dirty="0">
                <a:solidFill>
                  <a:schemeClr val="tx1"/>
                </a:solidFill>
                <a:latin typeface="+mn-lt"/>
                <a:ea typeface="+mn-ea"/>
                <a:cs typeface="+mn-cs"/>
              </a:rPr>
              <a:t>• Anomaly detection and novelty detection</a:t>
            </a:r>
          </a:p>
          <a:p>
            <a:r>
              <a:rPr lang="en-US" sz="1200" b="0" i="0" u="none" strike="noStrike" kern="1200" baseline="0" dirty="0">
                <a:solidFill>
                  <a:schemeClr val="tx1"/>
                </a:solidFill>
                <a:latin typeface="+mn-lt"/>
                <a:ea typeface="+mn-ea"/>
                <a:cs typeface="+mn-cs"/>
              </a:rPr>
              <a:t>• Visualization and dimensionality reduction</a:t>
            </a:r>
          </a:p>
          <a:p>
            <a:r>
              <a:rPr lang="en-US" sz="1200" b="0" i="0" u="none" strike="noStrike" kern="1200" baseline="0" dirty="0">
                <a:solidFill>
                  <a:schemeClr val="tx1"/>
                </a:solidFill>
                <a:latin typeface="+mn-lt"/>
                <a:ea typeface="+mn-ea"/>
                <a:cs typeface="+mn-cs"/>
              </a:rPr>
              <a:t>• Association rule learning</a:t>
            </a:r>
            <a:endParaRPr lang="en-US" sz="1200" b="0" i="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[NEXT SLIDE]</a:t>
            </a:r>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22</a:t>
            </a:fld>
            <a:endParaRPr lang="en-US"/>
          </a:p>
        </p:txBody>
      </p:sp>
    </p:spTree>
    <p:extLst>
      <p:ext uri="{BB962C8B-B14F-4D97-AF65-F5344CB8AC3E}">
        <p14:creationId xmlns:p14="http://schemas.microsoft.com/office/powerpoint/2010/main" val="4024190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hangingPunct="0">
              <a:lnSpc>
                <a:spcPct val="100000"/>
              </a:lnSpc>
              <a:spcBef>
                <a:spcPts val="0"/>
              </a:spcBef>
              <a:spcAft>
                <a:spcPts val="1440"/>
              </a:spcAft>
              <a:buNone/>
              <a:tabLst/>
            </a:pPr>
            <a:r>
              <a:rPr lang="en-US" sz="1200" b="0" i="0" u="none" strike="noStrike" kern="1200" cap="none" dirty="0">
                <a:ln>
                  <a:noFill/>
                </a:ln>
                <a:latin typeface="Arial" pitchFamily="34"/>
                <a:ea typeface="Arial" pitchFamily="34"/>
                <a:cs typeface="Arial" pitchFamily="34"/>
              </a:rPr>
              <a:t>Historically, AI researchers have taken two fundamental different approaches to the creation of learning machines.  Both have a long and distinguished history, having been developed in the 1950’s, 60’s, and 70’s.  These two approaches can be classified as either top-down or bottom-up. </a:t>
            </a:r>
          </a:p>
          <a:p>
            <a:pPr marL="0" marR="0" lvl="0" indent="0" algn="l" hangingPunct="0">
              <a:lnSpc>
                <a:spcPct val="100000"/>
              </a:lnSpc>
              <a:spcBef>
                <a:spcPts val="0"/>
              </a:spcBef>
              <a:spcAft>
                <a:spcPts val="1440"/>
              </a:spcAft>
              <a:buNone/>
              <a:tabLst/>
            </a:pPr>
            <a:endParaRPr lang="en-US" sz="1200" b="0" i="0" u="none" strike="noStrike" kern="1200" cap="none" dirty="0">
              <a:ln>
                <a:noFill/>
              </a:ln>
              <a:latin typeface="Arial" pitchFamily="34"/>
              <a:ea typeface="Arial" pitchFamily="34"/>
              <a:cs typeface="Arial" pitchFamily="3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3</a:t>
            </a:fld>
            <a:endParaRPr lang="en-US"/>
          </a:p>
        </p:txBody>
      </p:sp>
    </p:spTree>
    <p:extLst>
      <p:ext uri="{BB962C8B-B14F-4D97-AF65-F5344CB8AC3E}">
        <p14:creationId xmlns:p14="http://schemas.microsoft.com/office/powerpoint/2010/main" val="4224986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sz="1200" b="0" i="0" u="none" strike="noStrike" baseline="0" dirty="0">
                <a:latin typeface="OpenSans"/>
              </a:rPr>
              <a:t>Moving on to the logic of Reinforcement learning…</a:t>
            </a:r>
          </a:p>
          <a:p>
            <a:pPr marL="0" marR="0" lvl="0"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endParaRPr lang="en-US" sz="1200" b="0" i="0" u="none" strike="noStrike" baseline="0" dirty="0">
              <a:latin typeface="OpenSans"/>
            </a:endParaRPr>
          </a:p>
          <a:p>
            <a:pPr marL="171450" indent="-171450" algn="l">
              <a:buFont typeface="Courier New" panose="02070309020205020404" pitchFamily="49" charset="0"/>
              <a:buChar char="o"/>
            </a:pPr>
            <a:r>
              <a:rPr lang="en-US" sz="1200" b="0" i="0" u="none" strike="noStrike" baseline="0" dirty="0">
                <a:latin typeface="OpenSans"/>
              </a:rPr>
              <a:t>With reinforcement learning, the goal is to maximize the rewards for doing the right thing.  The logic here is the opposite of supervised learning.  Rather than </a:t>
            </a:r>
            <a:r>
              <a:rPr lang="en-US" sz="1200" b="1" i="0" u="none" strike="noStrike" baseline="0" dirty="0">
                <a:latin typeface="OpenSans"/>
              </a:rPr>
              <a:t>minimize</a:t>
            </a:r>
            <a:r>
              <a:rPr lang="en-US" sz="1200" b="0" i="0" u="none" strike="noStrike" baseline="0" dirty="0">
                <a:latin typeface="OpenSans"/>
              </a:rPr>
              <a:t> the error, the system seeks to </a:t>
            </a:r>
            <a:r>
              <a:rPr lang="en-US" sz="1200" b="1" i="0" u="none" strike="noStrike" baseline="0" dirty="0">
                <a:latin typeface="OpenSans"/>
              </a:rPr>
              <a:t>maximize</a:t>
            </a:r>
            <a:r>
              <a:rPr lang="en-US" sz="1200" b="0" i="0" u="none" strike="noStrike" baseline="0" dirty="0">
                <a:latin typeface="OpenSans"/>
              </a:rPr>
              <a:t> the reward.  This is also known as positive reinforcement.   </a:t>
            </a:r>
          </a:p>
          <a:p>
            <a:pPr marL="171450" indent="-171450" algn="l">
              <a:buFont typeface="Courier New" panose="02070309020205020404" pitchFamily="49" charset="0"/>
              <a:buChar char="o"/>
            </a:pPr>
            <a:r>
              <a:rPr lang="en-US" sz="1200" b="0" i="0" u="none" strike="noStrike" baseline="0" dirty="0">
                <a:latin typeface="OpenSans"/>
              </a:rPr>
              <a:t>Think animal clicker training.  For example, a dog will quickly figure out that a behavior, followed by a click, results in a delicious treat.  For Fido, the training objective is simple – Maximize the treats in this environment!  </a:t>
            </a:r>
          </a:p>
          <a:p>
            <a:pPr marL="171450" indent="-171450" algn="l">
              <a:buFont typeface="Courier New" panose="02070309020205020404" pitchFamily="49" charset="0"/>
              <a:buChar char="o"/>
            </a:pPr>
            <a:r>
              <a:rPr lang="en-US" sz="1200" b="0" i="0" u="none" strike="noStrike" baseline="0" dirty="0">
                <a:latin typeface="OpenSans"/>
              </a:rPr>
              <a:t>B. F. Skinner’s operant conditioning is the intellectual antecedent of reinforcement learning.  The two are </a:t>
            </a:r>
            <a:r>
              <a:rPr lang="en-US" sz="1200" b="0" i="0" u="none" strike="noStrike" baseline="0">
                <a:latin typeface="OpenSans"/>
              </a:rPr>
              <a:t>very similar. </a:t>
            </a:r>
            <a:endParaRPr lang="en-US" sz="1200" b="0" i="0" u="none" strike="noStrike" baseline="0" dirty="0">
              <a:latin typeface="OpenSans"/>
            </a:endParaRPr>
          </a:p>
          <a:p>
            <a:endParaRPr lang="en-US" dirty="0"/>
          </a:p>
          <a:p>
            <a:r>
              <a:rPr lang="en-US" dirty="0"/>
              <a:t>https://www.companionanimalpsychology.com/2016/09/clicker-training-vs-treat-equally-good.html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[NEXT SLIDE]</a:t>
            </a:r>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24</a:t>
            </a:fld>
            <a:endParaRPr lang="en-US"/>
          </a:p>
        </p:txBody>
      </p:sp>
    </p:spTree>
    <p:extLst>
      <p:ext uri="{BB962C8B-B14F-4D97-AF65-F5344CB8AC3E}">
        <p14:creationId xmlns:p14="http://schemas.microsoft.com/office/powerpoint/2010/main" val="3678917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baseline="0" dirty="0">
                <a:solidFill>
                  <a:schemeClr val="tx1"/>
                </a:solidFill>
                <a:latin typeface="+mn-lt"/>
                <a:ea typeface="+mn-ea"/>
                <a:cs typeface="+mn-cs"/>
              </a:rPr>
              <a:t>Reinforcement Learning </a:t>
            </a:r>
            <a:r>
              <a:rPr lang="en-US" sz="1200" b="0" i="0" u="none" strike="noStrike" kern="1200" baseline="0" dirty="0">
                <a:solidFill>
                  <a:schemeClr val="tx1"/>
                </a:solidFill>
                <a:latin typeface="+mn-lt"/>
                <a:ea typeface="+mn-ea"/>
                <a:cs typeface="+mn-cs"/>
              </a:rPr>
              <a:t>is a very different beast. This type of learning system features an agent who observes the environment, selects and performs actions, and is then </a:t>
            </a:r>
            <a:r>
              <a:rPr lang="en-US" sz="1200" b="0" i="1" u="none" strike="noStrike" kern="1200" baseline="0" dirty="0">
                <a:solidFill>
                  <a:schemeClr val="tx1"/>
                </a:solidFill>
                <a:latin typeface="+mn-lt"/>
                <a:ea typeface="+mn-ea"/>
                <a:cs typeface="+mn-cs"/>
              </a:rPr>
              <a:t>rewarded</a:t>
            </a:r>
            <a:r>
              <a:rPr lang="en-US" sz="1200" b="0" i="0" u="none" strike="noStrike" kern="1200" baseline="0" dirty="0">
                <a:solidFill>
                  <a:schemeClr val="tx1"/>
                </a:solidFill>
                <a:latin typeface="+mn-lt"/>
                <a:ea typeface="+mn-ea"/>
                <a:cs typeface="+mn-cs"/>
              </a:rPr>
              <a:t> or </a:t>
            </a:r>
            <a:r>
              <a:rPr lang="en-US" sz="1200" b="0" i="1" u="none" strike="noStrike" kern="1200" baseline="0" dirty="0">
                <a:solidFill>
                  <a:schemeClr val="tx1"/>
                </a:solidFill>
                <a:latin typeface="+mn-lt"/>
                <a:ea typeface="+mn-ea"/>
                <a:cs typeface="+mn-cs"/>
              </a:rPr>
              <a:t>penalized</a:t>
            </a:r>
            <a:r>
              <a:rPr lang="en-US" sz="1200" b="0" i="0" u="none" strike="noStrike" kern="1200" baseline="0" dirty="0">
                <a:solidFill>
                  <a:schemeClr val="tx1"/>
                </a:solidFill>
                <a:latin typeface="+mn-lt"/>
                <a:ea typeface="+mn-ea"/>
                <a:cs typeface="+mn-cs"/>
              </a:rPr>
              <a:t> for each action.  On its own, the agent must discover the best strategy, called a </a:t>
            </a:r>
            <a:r>
              <a:rPr lang="en-US" sz="1200" b="0" i="1" u="none" strike="noStrike" kern="1200" baseline="0" dirty="0">
                <a:solidFill>
                  <a:schemeClr val="tx1"/>
                </a:solidFill>
                <a:latin typeface="+mn-lt"/>
                <a:ea typeface="+mn-ea"/>
                <a:cs typeface="+mn-cs"/>
              </a:rPr>
              <a:t>policy,</a:t>
            </a:r>
            <a:r>
              <a:rPr lang="en-US" sz="1200" b="0" i="0" u="none" strike="noStrike" kern="1200" baseline="0" dirty="0">
                <a:solidFill>
                  <a:schemeClr val="tx1"/>
                </a:solidFill>
                <a:latin typeface="+mn-lt"/>
                <a:ea typeface="+mn-ea"/>
                <a:cs typeface="+mn-cs"/>
              </a:rPr>
              <a:t> to get the most reward over time.  A </a:t>
            </a:r>
            <a:r>
              <a:rPr lang="en-US" sz="1200" b="0" i="1" u="none" strike="noStrike" kern="1200" baseline="0" dirty="0">
                <a:solidFill>
                  <a:schemeClr val="tx1"/>
                </a:solidFill>
                <a:latin typeface="+mn-lt"/>
                <a:ea typeface="+mn-ea"/>
                <a:cs typeface="+mn-cs"/>
              </a:rPr>
              <a:t>policy</a:t>
            </a:r>
            <a:r>
              <a:rPr lang="en-US" sz="1200" b="0" i="0" u="none" strike="noStrike" kern="1200" baseline="0" dirty="0">
                <a:solidFill>
                  <a:schemeClr val="tx1"/>
                </a:solidFill>
                <a:latin typeface="+mn-lt"/>
                <a:ea typeface="+mn-ea"/>
                <a:cs typeface="+mn-cs"/>
              </a:rPr>
              <a:t> defines what action the agent should choose when it is in a particular situation.</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For example, many robots implement Reinforcement Learning algorithms to learn how to walk. DeepMind’s AlphaGo program is another example of Reinforcement Learning: it made the headlines in May 2017 when it beat the world champion at the game of Go. It learned its winning policy by analyzing millions of games, and then playing many games against itself.</a:t>
            </a:r>
            <a:endParaRPr lang="en-US" dirty="0"/>
          </a:p>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r>
              <a:rPr lang="en-US" baseline="0" dirty="0"/>
              <a:t>[NEXT SLIDE]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25</a:t>
            </a:fld>
            <a:endParaRPr lang="en-US"/>
          </a:p>
        </p:txBody>
      </p:sp>
    </p:spTree>
    <p:extLst>
      <p:ext uri="{BB962C8B-B14F-4D97-AF65-F5344CB8AC3E}">
        <p14:creationId xmlns:p14="http://schemas.microsoft.com/office/powerpoint/2010/main" val="3813904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OpenSans-Italic"/>
              </a:rPr>
              <a:t>Alright, let’s take a short quiz.  First question – what kind of learning this?  This model classifies dogs and cats in an image.  Select an answer now.  This is an example of supervised learning.</a:t>
            </a:r>
          </a:p>
          <a:p>
            <a:pPr algn="l"/>
            <a:endParaRPr lang="en-US" sz="1800" b="0" i="0" u="none" strike="noStrike" baseline="0" dirty="0">
              <a:latin typeface="OpenSans-Italic"/>
            </a:endParaRPr>
          </a:p>
          <a:p>
            <a:pPr algn="l"/>
            <a:r>
              <a:rPr lang="en-US" sz="1800" b="0" i="1" u="none" strike="noStrike" baseline="0" dirty="0">
                <a:latin typeface="OpenSans-Italic"/>
              </a:rPr>
              <a:t>Why Not Unsupervised Learning?</a:t>
            </a:r>
          </a:p>
          <a:p>
            <a:pPr algn="l"/>
            <a:r>
              <a:rPr lang="en-US" sz="1800" b="0" i="0" u="none" strike="noStrike" baseline="0" dirty="0">
                <a:latin typeface="OpenSans"/>
              </a:rPr>
              <a:t>Here we have a determined output given an input (an image). We do not want to extract unknown patterns in the data.</a:t>
            </a:r>
          </a:p>
          <a:p>
            <a:pPr algn="l"/>
            <a:endParaRPr lang="en-US" sz="1800" b="0" i="0" u="none" strike="noStrike" baseline="0" dirty="0">
              <a:latin typeface="OpenSans"/>
            </a:endParaRPr>
          </a:p>
          <a:p>
            <a:pPr algn="l"/>
            <a:r>
              <a:rPr lang="en-US" sz="1800" b="0" i="1" u="none" strike="noStrike" baseline="0" dirty="0">
                <a:latin typeface="OpenSans-Italic"/>
              </a:rPr>
              <a:t>Why Not RL?</a:t>
            </a:r>
          </a:p>
          <a:p>
            <a:pPr algn="l"/>
            <a:r>
              <a:rPr lang="en-US" sz="1800" b="0" i="0" u="none" strike="noStrike" baseline="0" dirty="0">
                <a:latin typeface="OpenSans"/>
              </a:rPr>
              <a:t>Detection and classification are not tasks that are suited to the RL framework. We do not have a set of actions the agent should take to solve a problem. Also, in this case, the sequential structure is absent.</a:t>
            </a:r>
          </a:p>
          <a:p>
            <a:pPr algn="l"/>
            <a:endParaRPr lang="en-US" sz="1800" b="0" i="0" u="none" strike="noStrike" baseline="0" dirty="0">
              <a:latin typeface="Open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[NEXT SLIDE]</a:t>
            </a:r>
            <a:endParaRPr lang="en-US" dirty="0"/>
          </a:p>
          <a:p>
            <a:pPr algn="l"/>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26</a:t>
            </a:fld>
            <a:endParaRPr lang="en-US"/>
          </a:p>
        </p:txBody>
      </p:sp>
    </p:spTree>
    <p:extLst>
      <p:ext uri="{BB962C8B-B14F-4D97-AF65-F5344CB8AC3E}">
        <p14:creationId xmlns:p14="http://schemas.microsoft.com/office/powerpoint/2010/main" val="1180791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Question number two.  What kind of learning is this?  This model identifies clusters in a dataset.  Select an answer now.  This is an example of unsupervised learning.  </a:t>
            </a:r>
          </a:p>
          <a:p>
            <a:pPr algn="l"/>
            <a:endParaRPr lang="en-US" dirty="0"/>
          </a:p>
          <a:p>
            <a:pPr algn="l"/>
            <a:r>
              <a:rPr lang="en-US" dirty="0"/>
              <a:t>Here </a:t>
            </a:r>
            <a:r>
              <a:rPr lang="en-US" sz="1800" b="0" i="0" u="none" strike="noStrike" baseline="0" dirty="0">
                <a:latin typeface="OpenSans"/>
              </a:rPr>
              <a:t>the original data is on the left.  And on the right, we see the possible output of a clustering algorithm like principal component analysis (PCA).  Different colors denote different clusters.  PCA, by the way, is an unsupervised algorithm used for dimensionality reduction and feature extraction. </a:t>
            </a:r>
          </a:p>
          <a:p>
            <a:pPr algn="l"/>
            <a:endParaRPr lang="en-US" sz="1800" b="0" i="0" u="none" strike="noStrike" baseline="0" dirty="0">
              <a:latin typeface="Open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[NEXT SLIDE]</a:t>
            </a:r>
            <a:endParaRPr lang="en-US" dirty="0"/>
          </a:p>
          <a:p>
            <a:pPr algn="l"/>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27</a:t>
            </a:fld>
            <a:endParaRPr lang="en-US"/>
          </a:p>
        </p:txBody>
      </p:sp>
    </p:spTree>
    <p:extLst>
      <p:ext uri="{BB962C8B-B14F-4D97-AF65-F5344CB8AC3E}">
        <p14:creationId xmlns:p14="http://schemas.microsoft.com/office/powerpoint/2010/main" val="1491244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t>And a final question.  What kind of learning is this?  This model has learned to play chess.  Select an answer now.  </a:t>
            </a:r>
            <a:r>
              <a:rPr lang="en-US" sz="1800" b="0" i="0" u="none" strike="noStrike" baseline="0" dirty="0">
                <a:latin typeface="OpenSans"/>
              </a:rPr>
              <a:t>Playing chess is a reinforcement learning application.  The program can perceive the current state of the board (for example, the positions and types of pawns), and, based on that, it decides which action to take.</a:t>
            </a:r>
          </a:p>
          <a:p>
            <a:pPr algn="l"/>
            <a:endParaRPr lang="en-US" sz="1800" b="0" i="0" u="none" strike="noStrike" baseline="0" dirty="0">
              <a:latin typeface="OpenSans"/>
            </a:endParaRPr>
          </a:p>
          <a:p>
            <a:pPr algn="l"/>
            <a:r>
              <a:rPr lang="en-US" sz="1800" b="0" i="1" u="none" strike="noStrike" baseline="0" dirty="0">
                <a:latin typeface="OpenSans-Italic"/>
              </a:rPr>
              <a:t>Why Not Supervised?</a:t>
            </a:r>
          </a:p>
          <a:p>
            <a:pPr algn="l"/>
            <a:r>
              <a:rPr lang="en-US" sz="1800" b="0" i="0" u="none" strike="noStrike" baseline="0" dirty="0">
                <a:latin typeface="OpenSans"/>
              </a:rPr>
              <a:t>We can think of playing chess as a supervised learning problem, but we would need to have a dataset, and we should incorporate the sequential structure of the game into the supervised learning problem.</a:t>
            </a:r>
          </a:p>
          <a:p>
            <a:pPr algn="l"/>
            <a:endParaRPr lang="en-US" sz="1800" b="0" i="0" u="none" strike="noStrike" baseline="0" dirty="0">
              <a:latin typeface="OpenSans"/>
            </a:endParaRPr>
          </a:p>
          <a:p>
            <a:pPr algn="l"/>
            <a:r>
              <a:rPr lang="en-US" sz="1800" b="0" i="1" u="none" strike="noStrike" baseline="0" dirty="0">
                <a:latin typeface="OpenSans-Italic"/>
              </a:rPr>
              <a:t>Why Not Unsupervised?</a:t>
            </a:r>
          </a:p>
          <a:p>
            <a:pPr algn="l"/>
            <a:r>
              <a:rPr lang="en-US" sz="1800" b="0" i="0" u="none" strike="noStrike" baseline="0" dirty="0">
                <a:latin typeface="OpenSans"/>
              </a:rPr>
              <a:t>Unsupervised learning does not fit this problem as we are not dealing with learning a representation of the data; we have a defined objective, which is winning the game.</a:t>
            </a:r>
          </a:p>
          <a:p>
            <a:pPr algn="l"/>
            <a:endParaRPr lang="en-US" sz="1800" b="0" i="0" u="none" strike="noStrike" baseline="0" dirty="0">
              <a:latin typeface="Open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[NEXT SLIDE]</a:t>
            </a:r>
            <a:endParaRPr lang="en-US" dirty="0"/>
          </a:p>
          <a:p>
            <a:pPr algn="l"/>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28</a:t>
            </a:fld>
            <a:endParaRPr lang="en-US"/>
          </a:p>
        </p:txBody>
      </p:sp>
    </p:spTree>
    <p:extLst>
      <p:ext uri="{BB962C8B-B14F-4D97-AF65-F5344CB8AC3E}">
        <p14:creationId xmlns:p14="http://schemas.microsoft.com/office/powerpoint/2010/main" val="3585895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t>And a final question.  What kind of learning is this?  This model has learned to play chess.  Select an answer now.  </a:t>
            </a:r>
            <a:r>
              <a:rPr lang="en-US" sz="1800" b="0" i="0" u="none" strike="noStrike" baseline="0" dirty="0">
                <a:latin typeface="OpenSans"/>
              </a:rPr>
              <a:t>Playing chess is a reinforcement learning application.  The program can perceive the current state of the board (for example, the positions and types of pawns), and, based on that, it decides which action to take.</a:t>
            </a:r>
          </a:p>
          <a:p>
            <a:pPr algn="l"/>
            <a:endParaRPr lang="en-US" sz="1800" b="0" i="0" u="none" strike="noStrike" baseline="0" dirty="0">
              <a:latin typeface="OpenSans"/>
            </a:endParaRPr>
          </a:p>
          <a:p>
            <a:pPr algn="l"/>
            <a:r>
              <a:rPr lang="en-US" sz="1800" b="0" i="1" u="none" strike="noStrike" baseline="0" dirty="0">
                <a:latin typeface="OpenSans-Italic"/>
              </a:rPr>
              <a:t>Why Not Supervised?</a:t>
            </a:r>
          </a:p>
          <a:p>
            <a:pPr algn="l"/>
            <a:r>
              <a:rPr lang="en-US" sz="1800" b="0" i="0" u="none" strike="noStrike" baseline="0" dirty="0">
                <a:latin typeface="OpenSans"/>
              </a:rPr>
              <a:t>We can think of playing chess as a supervised learning problem, but we would need to have a dataset, and we should incorporate the sequential structure of the game into the supervised learning problem.</a:t>
            </a:r>
          </a:p>
          <a:p>
            <a:pPr algn="l"/>
            <a:endParaRPr lang="en-US" sz="1800" b="0" i="0" u="none" strike="noStrike" baseline="0" dirty="0">
              <a:latin typeface="OpenSans"/>
            </a:endParaRPr>
          </a:p>
          <a:p>
            <a:pPr algn="l"/>
            <a:r>
              <a:rPr lang="en-US" sz="1800" b="0" i="1" u="none" strike="noStrike" baseline="0" dirty="0">
                <a:latin typeface="OpenSans-Italic"/>
              </a:rPr>
              <a:t>Why Not Unsupervised?</a:t>
            </a:r>
          </a:p>
          <a:p>
            <a:pPr algn="l"/>
            <a:r>
              <a:rPr lang="en-US" sz="1800" b="0" i="0" u="none" strike="noStrike" baseline="0" dirty="0">
                <a:latin typeface="OpenSans"/>
              </a:rPr>
              <a:t>Unsupervised learning does not fit this problem as we are not dealing with learning a representation of the data; we have a defined objective, which is winning the game.</a:t>
            </a:r>
          </a:p>
          <a:p>
            <a:pPr algn="l"/>
            <a:endParaRPr lang="en-US" sz="1800" b="0" i="0" u="none" strike="noStrike" baseline="0" dirty="0">
              <a:latin typeface="Open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[NEXT SLIDE]</a:t>
            </a:r>
            <a:endParaRPr lang="en-US" dirty="0"/>
          </a:p>
          <a:p>
            <a:pPr algn="l"/>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29</a:t>
            </a:fld>
            <a:endParaRPr lang="en-US"/>
          </a:p>
        </p:txBody>
      </p:sp>
    </p:spTree>
    <p:extLst>
      <p:ext uri="{BB962C8B-B14F-4D97-AF65-F5344CB8AC3E}">
        <p14:creationId xmlns:p14="http://schemas.microsoft.com/office/powerpoint/2010/main" val="26786051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image shows some of the ways AI is being used today.</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We present this information because background knowledge is key to helping you imagine AI possibilities in your domain.   Naturally, the challenge is to take an application in one area and modify it, so it works in yours.  I believe this is where a lot of innovation will happen in the near future.  Please see the Optional Content / Additional Resources sections of each module for more information about AI applications.</a:t>
            </a:r>
          </a:p>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[NEXT SLIDE]</a:t>
            </a:r>
            <a:endParaRPr lang="en-US" dirty="0"/>
          </a:p>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3148858F-F1DB-4027-9C85-CCA6849540DD}" type="slidenum">
              <a:rPr lang="en-US" smtClean="0"/>
              <a:t>30</a:t>
            </a:fld>
            <a:endParaRPr lang="en-US"/>
          </a:p>
        </p:txBody>
      </p:sp>
    </p:spTree>
    <p:extLst>
      <p:ext uri="{BB962C8B-B14F-4D97-AF65-F5344CB8AC3E}">
        <p14:creationId xmlns:p14="http://schemas.microsoft.com/office/powerpoint/2010/main" val="2041406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B1A054D-98ED-9D4F-909D-4407461EB483}"/>
              </a:ext>
            </a:extLst>
          </p:cNvPr>
          <p:cNvSpPr txBox="1">
            <a:spLocks noGrp="1"/>
          </p:cNvSpPr>
          <p:nvPr>
            <p:ph type="sldNum" sz="quarter" idx="5"/>
          </p:nvPr>
        </p:nvSpPr>
        <p:spPr>
          <a:ln/>
        </p:spPr>
        <p:txBody>
          <a:bodyPr lIns="0" tIns="0" rIns="0" bIns="0" anchor="b" anchorCtr="0">
            <a:noAutofit/>
          </a:bodyPr>
          <a:lstStyle/>
          <a:p>
            <a:pPr lvl="0"/>
            <a:fld id="{6BA626E2-A304-D94F-8CCB-F0A4566DD11A}" type="slidenum">
              <a:t>32</a:t>
            </a:fld>
            <a:endParaRPr lang="en-US"/>
          </a:p>
        </p:txBody>
      </p:sp>
      <p:sp>
        <p:nvSpPr>
          <p:cNvPr id="2" name="Slide Image Placeholder 1">
            <a:extLst>
              <a:ext uri="{FF2B5EF4-FFF2-40B4-BE49-F238E27FC236}">
                <a16:creationId xmlns:a16="http://schemas.microsoft.com/office/drawing/2014/main" id="{6ED823E8-8A6D-2D4B-A573-57A9526556FC}"/>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188676EF-3101-EF4A-87A1-C2F7DB9A3251}"/>
              </a:ext>
            </a:extLst>
          </p:cNvPr>
          <p:cNvSpPr txBox="1">
            <a:spLocks noGrp="1"/>
          </p:cNvSpPr>
          <p:nvPr>
            <p:ph type="body" sz="quarter" idx="1"/>
          </p:nvPr>
        </p:nvSpPr>
        <p:spPr/>
        <p:txBody>
          <a:bodyPr>
            <a:spAutoFit/>
          </a:bodyPr>
          <a:lstStyle/>
          <a:p>
            <a:pPr marL="0" marR="0" lvl="0" indent="0" algn="l" hangingPunct="0">
              <a:lnSpc>
                <a:spcPct val="100000"/>
              </a:lnSpc>
              <a:spcBef>
                <a:spcPts val="0"/>
              </a:spcBef>
              <a:spcAft>
                <a:spcPts val="1440"/>
              </a:spcAft>
              <a:buSzPct val="45000"/>
              <a:buFont typeface="StarSymbol"/>
              <a:buNone/>
              <a:tabLst/>
            </a:pPr>
            <a:r>
              <a:rPr lang="en-US" sz="1200" b="0" i="0" u="none" strike="noStrike" kern="1200" cap="none" dirty="0">
                <a:ln>
                  <a:noFill/>
                </a:ln>
                <a:latin typeface="Arial" pitchFamily="34"/>
                <a:ea typeface="Arial" pitchFamily="34"/>
                <a:cs typeface="Arial" pitchFamily="34"/>
              </a:rPr>
              <a:t>Our bottom-up example will be a simple classification task – Is this an image of a dog or a cat?  </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228600" marR="0" lvl="0" indent="-228600" algn="l" hangingPunct="0">
              <a:lnSpc>
                <a:spcPct val="100000"/>
              </a:lnSpc>
              <a:spcBef>
                <a:spcPts val="0"/>
              </a:spcBef>
              <a:spcAft>
                <a:spcPts val="1440"/>
              </a:spcAft>
              <a:buSzPct val="45000"/>
              <a:buFont typeface="StarSymbol"/>
              <a:buAutoNum type="arabicPeriod"/>
              <a:tabLst/>
            </a:pPr>
            <a:r>
              <a:rPr lang="en-US" sz="1200" b="0" i="0" u="none" strike="noStrike" kern="1200" cap="none" dirty="0">
                <a:ln>
                  <a:noFill/>
                </a:ln>
                <a:latin typeface="Arial" pitchFamily="34"/>
                <a:ea typeface="Arial" pitchFamily="34"/>
                <a:cs typeface="Arial" pitchFamily="34"/>
              </a:rPr>
              <a:t>We start with a mathematical function capable of mapping an image to its corresponding label.</a:t>
            </a:r>
          </a:p>
          <a:p>
            <a:pPr marL="228600" marR="0" lvl="0" indent="-228600" algn="l" hangingPunct="0">
              <a:lnSpc>
                <a:spcPct val="100000"/>
              </a:lnSpc>
              <a:spcBef>
                <a:spcPts val="0"/>
              </a:spcBef>
              <a:spcAft>
                <a:spcPts val="1440"/>
              </a:spcAft>
              <a:buSzPct val="45000"/>
              <a:buFont typeface="StarSymbol"/>
              <a:buAutoNum type="arabicPeriod"/>
              <a:tabLst/>
            </a:pPr>
            <a:r>
              <a:rPr lang="en-US" sz="1200" b="0" i="0" u="none" strike="noStrike" kern="1200" cap="none" dirty="0">
                <a:ln>
                  <a:noFill/>
                </a:ln>
                <a:latin typeface="Arial" pitchFamily="34"/>
                <a:ea typeface="Arial" pitchFamily="34"/>
                <a:cs typeface="Arial" pitchFamily="34"/>
              </a:rPr>
              <a:t>We then present the function with an image and it, in turn, responds</a:t>
            </a:r>
          </a:p>
          <a:p>
            <a:pPr marL="228600" marR="0" lvl="0" indent="-228600" algn="l" hangingPunct="0">
              <a:lnSpc>
                <a:spcPct val="100000"/>
              </a:lnSpc>
              <a:spcBef>
                <a:spcPts val="0"/>
              </a:spcBef>
              <a:spcAft>
                <a:spcPts val="1440"/>
              </a:spcAft>
              <a:buSzPct val="45000"/>
              <a:buFont typeface="StarSymbol"/>
              <a:buAutoNum type="arabicPeriod"/>
              <a:tabLst/>
            </a:pPr>
            <a:r>
              <a:rPr lang="en-US" sz="1200" b="0" i="0" u="none" strike="noStrike" kern="1200" cap="none" dirty="0">
                <a:ln>
                  <a:noFill/>
                </a:ln>
                <a:latin typeface="Arial" pitchFamily="34"/>
                <a:ea typeface="Arial" pitchFamily="34"/>
                <a:cs typeface="Arial" pitchFamily="34"/>
              </a:rPr>
              <a:t>with a prediction – that this image is a cat.</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r>
              <a:rPr lang="en-US" dirty="0"/>
              <a:t>-- Slow down the word image…</a:t>
            </a:r>
          </a:p>
        </p:txBody>
      </p:sp>
    </p:spTree>
    <p:extLst>
      <p:ext uri="{BB962C8B-B14F-4D97-AF65-F5344CB8AC3E}">
        <p14:creationId xmlns:p14="http://schemas.microsoft.com/office/powerpoint/2010/main" val="2563818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B7258F3-611E-0A43-B3C9-D4AEF342C6B0}"/>
              </a:ext>
            </a:extLst>
          </p:cNvPr>
          <p:cNvSpPr txBox="1">
            <a:spLocks noGrp="1"/>
          </p:cNvSpPr>
          <p:nvPr>
            <p:ph type="sldNum" sz="quarter" idx="5"/>
          </p:nvPr>
        </p:nvSpPr>
        <p:spPr>
          <a:ln/>
        </p:spPr>
        <p:txBody>
          <a:bodyPr lIns="0" tIns="0" rIns="0" bIns="0" anchor="b" anchorCtr="0">
            <a:noAutofit/>
          </a:bodyPr>
          <a:lstStyle/>
          <a:p>
            <a:pPr lvl="0"/>
            <a:fld id="{250A3456-1ADA-A944-83A9-66ECA9E03D77}" type="slidenum">
              <a:t>33</a:t>
            </a:fld>
            <a:endParaRPr lang="en-US"/>
          </a:p>
        </p:txBody>
      </p:sp>
      <p:sp>
        <p:nvSpPr>
          <p:cNvPr id="2" name="Slide Image Placeholder 1">
            <a:extLst>
              <a:ext uri="{FF2B5EF4-FFF2-40B4-BE49-F238E27FC236}">
                <a16:creationId xmlns:a16="http://schemas.microsoft.com/office/drawing/2014/main" id="{6CEBC7BC-01DB-1A4B-8BA0-80A58E78EFF5}"/>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0A78CC15-BB9B-3B42-831B-05A94A269F6C}"/>
              </a:ext>
            </a:extLst>
          </p:cNvPr>
          <p:cNvSpPr txBox="1">
            <a:spLocks noGrp="1"/>
          </p:cNvSpPr>
          <p:nvPr>
            <p:ph type="body" sz="quarter" idx="1"/>
          </p:nvPr>
        </p:nvSpPr>
        <p:spPr/>
        <p:txBody>
          <a:bodyPr>
            <a:spAutoFit/>
          </a:bodyPr>
          <a:lstStyle/>
          <a:p>
            <a:pPr marL="228600" indent="-228600">
              <a:buAutoNum type="arabicPeriod"/>
            </a:pPr>
            <a:r>
              <a:rPr lang="en-US" dirty="0"/>
              <a:t>Okay – let’s clear the decks and take a closer look at our function.</a:t>
            </a:r>
          </a:p>
          <a:p>
            <a:pPr marL="228600" indent="-228600">
              <a:buAutoNum type="arabicPeriod"/>
            </a:pPr>
            <a:r>
              <a:rPr lang="en-US" dirty="0"/>
              <a:t>First, we add a set of knobs which, in turn,</a:t>
            </a:r>
          </a:p>
          <a:p>
            <a:pPr marL="228600" indent="-228600">
              <a:buAutoNum type="arabicPeriod"/>
            </a:pPr>
            <a:r>
              <a:rPr lang="en-US" dirty="0"/>
              <a:t>… allow us to adjust the way the function operates, including its outputs.</a:t>
            </a:r>
          </a:p>
          <a:p>
            <a:pPr marL="228600" indent="-228600">
              <a:buAutoNum type="arabicPeriod"/>
            </a:pPr>
            <a:r>
              <a:rPr lang="en-US" dirty="0"/>
              <a:t>And here’s an example – a simple linear function…</a:t>
            </a:r>
          </a:p>
          <a:p>
            <a:pPr marL="228600" indent="-228600">
              <a:buAutoNum type="arabicPeriod"/>
            </a:pPr>
            <a:r>
              <a:rPr lang="en-US" dirty="0"/>
              <a:t>… with adjustable parameters.</a:t>
            </a:r>
          </a:p>
          <a:p>
            <a:pPr marL="228600" indent="-228600">
              <a:buAutoNum type="arabicPeriod"/>
            </a:pPr>
            <a:endParaRPr lang="en-US" dirty="0"/>
          </a:p>
          <a:p>
            <a:pPr marL="0" indent="0">
              <a:buNone/>
            </a:pPr>
            <a:r>
              <a:rPr lang="en-US" dirty="0"/>
              <a:t>-- More time with adjustable parameters</a:t>
            </a:r>
          </a:p>
          <a:p>
            <a:pPr marL="228600" indent="-228600">
              <a:buAutoNum type="arabicPeriod"/>
            </a:pPr>
            <a:endParaRPr lang="en-US" dirty="0"/>
          </a:p>
          <a:p>
            <a:pPr marL="228600" indent="-228600">
              <a:buAutoNum type="arabicPeriod"/>
            </a:pPr>
            <a:endParaRPr lang="en-US" dirty="0"/>
          </a:p>
        </p:txBody>
      </p:sp>
    </p:spTree>
    <p:extLst>
      <p:ext uri="{BB962C8B-B14F-4D97-AF65-F5344CB8AC3E}">
        <p14:creationId xmlns:p14="http://schemas.microsoft.com/office/powerpoint/2010/main" val="23336324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D64D2EF-991A-7A4D-A4FD-C5878735C0E6}"/>
              </a:ext>
            </a:extLst>
          </p:cNvPr>
          <p:cNvSpPr txBox="1">
            <a:spLocks noGrp="1"/>
          </p:cNvSpPr>
          <p:nvPr>
            <p:ph type="sldNum" sz="quarter" idx="5"/>
          </p:nvPr>
        </p:nvSpPr>
        <p:spPr>
          <a:ln/>
        </p:spPr>
        <p:txBody>
          <a:bodyPr lIns="0" tIns="0" rIns="0" bIns="0" anchor="b" anchorCtr="0">
            <a:noAutofit/>
          </a:bodyPr>
          <a:lstStyle/>
          <a:p>
            <a:pPr lvl="0"/>
            <a:fld id="{C16A0211-D45D-D24D-81CB-AB49C810F3A5}" type="slidenum">
              <a:t>34</a:t>
            </a:fld>
            <a:endParaRPr lang="en-US"/>
          </a:p>
        </p:txBody>
      </p:sp>
      <p:sp>
        <p:nvSpPr>
          <p:cNvPr id="2" name="Slide Image Placeholder 1">
            <a:extLst>
              <a:ext uri="{FF2B5EF4-FFF2-40B4-BE49-F238E27FC236}">
                <a16:creationId xmlns:a16="http://schemas.microsoft.com/office/drawing/2014/main" id="{72817429-E67E-B042-B8A4-1E4C9CA541DB}"/>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60D99CC5-FCBF-F341-9336-AB415FCAD0B9}"/>
              </a:ext>
            </a:extLst>
          </p:cNvPr>
          <p:cNvSpPr txBox="1">
            <a:spLocks noGrp="1"/>
          </p:cNvSpPr>
          <p:nvPr>
            <p:ph type="body" sz="quarter" idx="1"/>
          </p:nvPr>
        </p:nvSpPr>
        <p:spPr/>
        <p:txBody>
          <a:bodyPr>
            <a:spAutoFit/>
          </a:bodyPr>
          <a:lstStyle/>
          <a:p>
            <a:r>
              <a:rPr lang="en-US" dirty="0"/>
              <a:t>Let’s reset everything once again and step through a concrete example of the training process.  Now in the field of AI, the mathematical function is often called the </a:t>
            </a:r>
            <a:r>
              <a:rPr lang="en-US" b="1" dirty="0"/>
              <a:t>model</a:t>
            </a:r>
            <a:r>
              <a:rPr lang="en-US" b="0" dirty="0"/>
              <a:t> and the knobs are </a:t>
            </a:r>
            <a:r>
              <a:rPr lang="en-US" b="1" dirty="0"/>
              <a:t>parameters</a:t>
            </a:r>
            <a:r>
              <a:rPr lang="en-US" b="0" dirty="0"/>
              <a:t> or </a:t>
            </a:r>
            <a:r>
              <a:rPr lang="en-US" b="1" dirty="0"/>
              <a:t>hyperparameters</a:t>
            </a:r>
            <a:r>
              <a:rPr lang="en-US" b="0" dirty="0"/>
              <a:t>, depending on the scope of control.  A parameter is internal to the model whereas a hyperparameter (for example, the learning rate) is external, set directly when the model is defined.</a:t>
            </a:r>
          </a:p>
          <a:p>
            <a:endParaRPr lang="en-US" b="0" dirty="0"/>
          </a:p>
          <a:p>
            <a:r>
              <a:rPr lang="en-US" b="0" dirty="0"/>
              <a:t>-- Slow down learning rate, emphasize the ‘t’</a:t>
            </a:r>
            <a:endParaRPr lang="en-US" b="1" dirty="0"/>
          </a:p>
        </p:txBody>
      </p:sp>
    </p:spTree>
    <p:extLst>
      <p:ext uri="{BB962C8B-B14F-4D97-AF65-F5344CB8AC3E}">
        <p14:creationId xmlns:p14="http://schemas.microsoft.com/office/powerpoint/2010/main" val="3575475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hangingPunct="0">
              <a:lnSpc>
                <a:spcPct val="100000"/>
              </a:lnSpc>
              <a:spcBef>
                <a:spcPts val="0"/>
              </a:spcBef>
              <a:spcAft>
                <a:spcPts val="1440"/>
              </a:spcAft>
              <a:buSzPct val="45000"/>
              <a:buFont typeface="StarSymbol"/>
              <a:buNone/>
              <a:tabLst/>
            </a:pPr>
            <a:r>
              <a:rPr lang="en-US" sz="1200" b="0" i="0" u="none" strike="noStrike" kern="1200" cap="none" dirty="0">
                <a:ln>
                  <a:noFill/>
                </a:ln>
                <a:latin typeface="Arial" pitchFamily="34"/>
                <a:ea typeface="Arial" pitchFamily="34"/>
                <a:cs typeface="Arial" pitchFamily="34"/>
              </a:rPr>
              <a:t>I will first consider top-down approaches. These have the following characteristics:</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Focus on knowledge, problem decomposition, symbolic (abstract) reasoning, and problem-solving algorithms.</a:t>
            </a:r>
          </a:p>
          <a:p>
            <a:pPr marL="0" marR="0" lvl="0" indent="0" algn="l" hangingPunct="0">
              <a:lnSpc>
                <a:spcPct val="100000"/>
              </a:lnSpc>
              <a:spcBef>
                <a:spcPts val="0"/>
              </a:spcBef>
              <a:spcAft>
                <a:spcPts val="1440"/>
              </a:spcAft>
              <a:buSzPct val="45000"/>
              <a:buFont typeface="StarSymbol"/>
              <a:buChar char="●"/>
              <a:tabLst/>
            </a:pPr>
            <a:r>
              <a:rPr lang="en-US" sz="1200" b="0" i="0" u="none" strike="noStrike" kern="1200" cap="none" dirty="0">
                <a:ln>
                  <a:noFill/>
                </a:ln>
                <a:latin typeface="Arial" pitchFamily="34"/>
                <a:ea typeface="Arial" pitchFamily="34"/>
                <a:cs typeface="Arial" pitchFamily="34"/>
              </a:rPr>
              <a:t> With this approach, AI is achieved through direct engineering.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 couple examples should clarify these points…</a:t>
            </a:r>
          </a:p>
        </p:txBody>
      </p:sp>
      <p:sp>
        <p:nvSpPr>
          <p:cNvPr id="4" name="Slide Number Placeholder 3"/>
          <p:cNvSpPr>
            <a:spLocks noGrp="1"/>
          </p:cNvSpPr>
          <p:nvPr>
            <p:ph type="sldNum" sz="quarter" idx="5"/>
          </p:nvPr>
        </p:nvSpPr>
        <p:spPr/>
        <p:txBody>
          <a:bodyPr/>
          <a:lstStyle/>
          <a:p>
            <a:fld id="{3148858F-F1DB-4027-9C85-CCA6849540DD}" type="slidenum">
              <a:rPr lang="en-US" smtClean="0"/>
              <a:t>4</a:t>
            </a:fld>
            <a:endParaRPr lang="en-US"/>
          </a:p>
        </p:txBody>
      </p:sp>
    </p:spTree>
    <p:extLst>
      <p:ext uri="{BB962C8B-B14F-4D97-AF65-F5344CB8AC3E}">
        <p14:creationId xmlns:p14="http://schemas.microsoft.com/office/powerpoint/2010/main" val="70620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DFBC9E-C87D-C14A-8E33-4363EED58481}"/>
              </a:ext>
            </a:extLst>
          </p:cNvPr>
          <p:cNvSpPr txBox="1">
            <a:spLocks noGrp="1"/>
          </p:cNvSpPr>
          <p:nvPr>
            <p:ph type="sldNum" sz="quarter" idx="5"/>
          </p:nvPr>
        </p:nvSpPr>
        <p:spPr>
          <a:ln/>
        </p:spPr>
        <p:txBody>
          <a:bodyPr lIns="0" tIns="0" rIns="0" bIns="0" anchor="b" anchorCtr="0">
            <a:noAutofit/>
          </a:bodyPr>
          <a:lstStyle/>
          <a:p>
            <a:pPr lvl="0"/>
            <a:fld id="{28617098-796D-7F48-B923-0BD926145488}" type="slidenum">
              <a:t>35</a:t>
            </a:fld>
            <a:endParaRPr lang="en-US"/>
          </a:p>
        </p:txBody>
      </p:sp>
      <p:sp>
        <p:nvSpPr>
          <p:cNvPr id="2" name="Slide Image Placeholder 1">
            <a:extLst>
              <a:ext uri="{FF2B5EF4-FFF2-40B4-BE49-F238E27FC236}">
                <a16:creationId xmlns:a16="http://schemas.microsoft.com/office/drawing/2014/main" id="{CBA6203B-83F3-8841-BDB3-F9CA86EF1DC3}"/>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BC20BC7F-E72F-F34C-8596-239FEB3E94B1}"/>
              </a:ext>
            </a:extLst>
          </p:cNvPr>
          <p:cNvSpPr txBox="1">
            <a:spLocks noGrp="1"/>
          </p:cNvSpPr>
          <p:nvPr>
            <p:ph type="body" sz="quarter" idx="1"/>
          </p:nvPr>
        </p:nvSpPr>
        <p:spPr/>
        <p:txBody>
          <a:bodyPr>
            <a:spAutoFit/>
          </a:bodyPr>
          <a:lstStyle/>
          <a:p>
            <a:pPr marL="228600" indent="-228600">
              <a:buAutoNum type="arabicPeriod"/>
            </a:pPr>
            <a:r>
              <a:rPr lang="en-US" dirty="0"/>
              <a:t>The training process begins by initializing our parameters to random values.  </a:t>
            </a:r>
          </a:p>
          <a:p>
            <a:pPr marL="228600" indent="-228600">
              <a:buAutoNum type="arabicPeriod"/>
            </a:pPr>
            <a:r>
              <a:rPr lang="en-US" dirty="0"/>
              <a:t>A set of images is fed to the function with a ‘dog’ or ‘cat’ label attached to each.  The function then classifies the image – this is a ‘dog’ or this is a ‘cat’. </a:t>
            </a:r>
          </a:p>
          <a:p>
            <a:pPr marL="228600" indent="-228600">
              <a:buAutoNum type="arabicPeriod"/>
            </a:pPr>
            <a:r>
              <a:rPr lang="en-US" dirty="0"/>
              <a:t>As we can see, most of the predictions are wrong in this initial training iteration (</a:t>
            </a:r>
            <a:r>
              <a:rPr lang="en-US" b="1" dirty="0"/>
              <a:t>epoch)</a:t>
            </a:r>
            <a:r>
              <a:rPr lang="en-US" dirty="0"/>
              <a:t>, with the images in red being incorrectly classified.  </a:t>
            </a:r>
          </a:p>
          <a:p>
            <a:pPr marL="228600" indent="-228600">
              <a:buAutoNum type="arabicPeriod"/>
            </a:pPr>
            <a:r>
              <a:rPr lang="en-US" dirty="0"/>
              <a:t>This performance information is then sent back to the training algorithm…</a:t>
            </a:r>
          </a:p>
          <a:p>
            <a:pPr marL="228600" indent="-228600">
              <a:buAutoNum type="arabicPeriod"/>
            </a:pPr>
            <a:r>
              <a:rPr lang="en-US" dirty="0"/>
              <a:t>… which adjusts the knobs or parameters.</a:t>
            </a:r>
          </a:p>
        </p:txBody>
      </p:sp>
    </p:spTree>
    <p:extLst>
      <p:ext uri="{BB962C8B-B14F-4D97-AF65-F5344CB8AC3E}">
        <p14:creationId xmlns:p14="http://schemas.microsoft.com/office/powerpoint/2010/main" val="722476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D3FC190-6753-A142-8806-DE2AD124BA7A}"/>
              </a:ext>
            </a:extLst>
          </p:cNvPr>
          <p:cNvSpPr txBox="1">
            <a:spLocks noGrp="1"/>
          </p:cNvSpPr>
          <p:nvPr>
            <p:ph type="sldNum" sz="quarter" idx="5"/>
          </p:nvPr>
        </p:nvSpPr>
        <p:spPr>
          <a:ln/>
        </p:spPr>
        <p:txBody>
          <a:bodyPr lIns="0" tIns="0" rIns="0" bIns="0" anchor="b" anchorCtr="0">
            <a:noAutofit/>
          </a:bodyPr>
          <a:lstStyle/>
          <a:p>
            <a:pPr lvl="0"/>
            <a:fld id="{13901E83-3878-6A49-80C7-92AFF195DB7E}" type="slidenum">
              <a:t>36</a:t>
            </a:fld>
            <a:endParaRPr lang="en-US"/>
          </a:p>
        </p:txBody>
      </p:sp>
      <p:sp>
        <p:nvSpPr>
          <p:cNvPr id="2" name="Slide Image Placeholder 1">
            <a:extLst>
              <a:ext uri="{FF2B5EF4-FFF2-40B4-BE49-F238E27FC236}">
                <a16:creationId xmlns:a16="http://schemas.microsoft.com/office/drawing/2014/main" id="{90D34251-8482-9145-9B94-FB237553082C}"/>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5B201C06-B75E-F842-B4E6-4202280BA484}"/>
              </a:ext>
            </a:extLst>
          </p:cNvPr>
          <p:cNvSpPr txBox="1">
            <a:spLocks noGrp="1"/>
          </p:cNvSpPr>
          <p:nvPr>
            <p:ph type="body" sz="quarter" idx="1"/>
          </p:nvPr>
        </p:nvSpPr>
        <p:spPr/>
        <p:txBody>
          <a:bodyPr>
            <a:spAutoFit/>
          </a:bodyPr>
          <a:lstStyle/>
          <a:p>
            <a:pPr marL="0" indent="0">
              <a:buNone/>
            </a:pPr>
            <a:r>
              <a:rPr lang="en-US" dirty="0"/>
              <a:t>… with our parameters adjusted, we’re ready to execute another training cycle (epoch). </a:t>
            </a:r>
          </a:p>
        </p:txBody>
      </p:sp>
    </p:spTree>
    <p:extLst>
      <p:ext uri="{BB962C8B-B14F-4D97-AF65-F5344CB8AC3E}">
        <p14:creationId xmlns:p14="http://schemas.microsoft.com/office/powerpoint/2010/main" val="16715532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36A0E56-C3AE-9E47-8EBD-87EDB30662FF}"/>
              </a:ext>
            </a:extLst>
          </p:cNvPr>
          <p:cNvSpPr txBox="1">
            <a:spLocks noGrp="1"/>
          </p:cNvSpPr>
          <p:nvPr>
            <p:ph type="sldNum" sz="quarter" idx="5"/>
          </p:nvPr>
        </p:nvSpPr>
        <p:spPr>
          <a:ln/>
        </p:spPr>
        <p:txBody>
          <a:bodyPr lIns="0" tIns="0" rIns="0" bIns="0" anchor="b" anchorCtr="0">
            <a:noAutofit/>
          </a:bodyPr>
          <a:lstStyle/>
          <a:p>
            <a:pPr lvl="0"/>
            <a:fld id="{34C69F0C-2D21-B840-AE08-2AEC1D2C149F}" type="slidenum">
              <a:t>37</a:t>
            </a:fld>
            <a:endParaRPr lang="en-US"/>
          </a:p>
        </p:txBody>
      </p:sp>
      <p:sp>
        <p:nvSpPr>
          <p:cNvPr id="2" name="Slide Image Placeholder 1">
            <a:extLst>
              <a:ext uri="{FF2B5EF4-FFF2-40B4-BE49-F238E27FC236}">
                <a16:creationId xmlns:a16="http://schemas.microsoft.com/office/drawing/2014/main" id="{F737E5F2-AC2C-8D43-A86B-4AE8274EADB0}"/>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19AAA0BE-F548-3E4C-98A3-E404CF7BB2F4}"/>
              </a:ext>
            </a:extLst>
          </p:cNvPr>
          <p:cNvSpPr txBox="1">
            <a:spLocks noGrp="1"/>
          </p:cNvSpPr>
          <p:nvPr>
            <p:ph type="body" sz="quarter" idx="1"/>
          </p:nvPr>
        </p:nvSpPr>
        <p:spPr/>
        <p:txBody>
          <a:bodyPr>
            <a:spAutoFit/>
          </a:bodyPr>
          <a:lstStyle/>
          <a:p>
            <a:pPr marL="228600" indent="-228600">
              <a:buAutoNum type="arabicPeriod"/>
            </a:pPr>
            <a:r>
              <a:rPr lang="en-US" dirty="0"/>
              <a:t>… and we start the process again.</a:t>
            </a:r>
          </a:p>
          <a:p>
            <a:pPr marL="228600" indent="-228600">
              <a:buAutoNum type="arabicPeriod"/>
            </a:pPr>
            <a:r>
              <a:rPr lang="en-US" dirty="0"/>
              <a:t>The cat and dog images are fed to the function.</a:t>
            </a:r>
          </a:p>
          <a:p>
            <a:pPr marL="228600" indent="-228600">
              <a:buAutoNum type="arabicPeriod"/>
            </a:pPr>
            <a:r>
              <a:rPr lang="en-US" dirty="0"/>
              <a:t>The function classifies the images.  Well, this looks promising.  More of the images are correctly classified.  That is, we see less red shading.  </a:t>
            </a:r>
          </a:p>
          <a:p>
            <a:pPr marL="228600" indent="-228600">
              <a:buAutoNum type="arabicPeriod"/>
            </a:pPr>
            <a:r>
              <a:rPr lang="en-US" dirty="0"/>
              <a:t>Performance feedback is once again sent to the training algorithm</a:t>
            </a:r>
          </a:p>
          <a:p>
            <a:pPr marL="228600" indent="-228600">
              <a:buAutoNum type="arabicPeriod"/>
            </a:pPr>
            <a:r>
              <a:rPr lang="en-US" dirty="0"/>
              <a:t>… which, in turn, adjusts the knobs or parameters.</a:t>
            </a:r>
          </a:p>
          <a:p>
            <a:endParaRPr lang="en-US" dirty="0"/>
          </a:p>
          <a:p>
            <a:endParaRPr lang="en-US" dirty="0"/>
          </a:p>
        </p:txBody>
      </p:sp>
    </p:spTree>
    <p:extLst>
      <p:ext uri="{BB962C8B-B14F-4D97-AF65-F5344CB8AC3E}">
        <p14:creationId xmlns:p14="http://schemas.microsoft.com/office/powerpoint/2010/main" val="32204934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A21D705-8E6B-4046-ABD0-868F84667C8F}"/>
              </a:ext>
            </a:extLst>
          </p:cNvPr>
          <p:cNvSpPr txBox="1">
            <a:spLocks noGrp="1"/>
          </p:cNvSpPr>
          <p:nvPr>
            <p:ph type="sldNum" sz="quarter" idx="5"/>
          </p:nvPr>
        </p:nvSpPr>
        <p:spPr>
          <a:ln/>
        </p:spPr>
        <p:txBody>
          <a:bodyPr lIns="0" tIns="0" rIns="0" bIns="0" anchor="b" anchorCtr="0">
            <a:noAutofit/>
          </a:bodyPr>
          <a:lstStyle/>
          <a:p>
            <a:pPr lvl="0"/>
            <a:fld id="{A8269481-FDB7-4C44-A08C-6A768A10A62A}" type="slidenum">
              <a:t>38</a:t>
            </a:fld>
            <a:endParaRPr lang="en-US"/>
          </a:p>
        </p:txBody>
      </p:sp>
      <p:sp>
        <p:nvSpPr>
          <p:cNvPr id="2" name="Slide Image Placeholder 1">
            <a:extLst>
              <a:ext uri="{FF2B5EF4-FFF2-40B4-BE49-F238E27FC236}">
                <a16:creationId xmlns:a16="http://schemas.microsoft.com/office/drawing/2014/main" id="{84CC44F7-6DBD-6441-8548-743DC0E38D3F}"/>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6BA635F-632F-164A-B451-0538BAF9D794}"/>
              </a:ext>
            </a:extLst>
          </p:cNvPr>
          <p:cNvSpPr txBox="1">
            <a:spLocks noGrp="1"/>
          </p:cNvSpPr>
          <p:nvPr>
            <p:ph type="body" sz="quarter" idx="1"/>
          </p:nvPr>
        </p:nvSpPr>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with our parameters adjusted, we’re ready to execute another epoch.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1117503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EF297E4-409F-BC4D-B806-1F25DCFC0E5A}"/>
              </a:ext>
            </a:extLst>
          </p:cNvPr>
          <p:cNvSpPr txBox="1">
            <a:spLocks noGrp="1"/>
          </p:cNvSpPr>
          <p:nvPr>
            <p:ph type="sldNum" sz="quarter" idx="5"/>
          </p:nvPr>
        </p:nvSpPr>
        <p:spPr>
          <a:ln/>
        </p:spPr>
        <p:txBody>
          <a:bodyPr lIns="0" tIns="0" rIns="0" bIns="0" anchor="b" anchorCtr="0">
            <a:noAutofit/>
          </a:bodyPr>
          <a:lstStyle/>
          <a:p>
            <a:pPr lvl="0"/>
            <a:fld id="{BF1CB14B-BABB-2E47-B190-1E64A420C932}" type="slidenum">
              <a:t>39</a:t>
            </a:fld>
            <a:endParaRPr lang="en-US"/>
          </a:p>
        </p:txBody>
      </p:sp>
      <p:sp>
        <p:nvSpPr>
          <p:cNvPr id="2" name="Slide Image Placeholder 1">
            <a:extLst>
              <a:ext uri="{FF2B5EF4-FFF2-40B4-BE49-F238E27FC236}">
                <a16:creationId xmlns:a16="http://schemas.microsoft.com/office/drawing/2014/main" id="{6A29239D-9B55-9C48-9DE0-BE0F2F6E0882}"/>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5383340-842A-FF40-BD5F-CE6ABCE5DC42}"/>
              </a:ext>
            </a:extLst>
          </p:cNvPr>
          <p:cNvSpPr txBox="1">
            <a:spLocks noGrp="1"/>
          </p:cNvSpPr>
          <p:nvPr>
            <p:ph type="body" sz="quarter" idx="1"/>
          </p:nvPr>
        </p:nvSpPr>
        <p:spPr/>
        <p:txBody>
          <a:bodyPr>
            <a:spAutoFit/>
          </a:bodyPr>
          <a:lstStyle/>
          <a:p>
            <a:pPr marL="228600" indent="-228600">
              <a:buAutoNum type="arabicPeriod"/>
            </a:pPr>
            <a:r>
              <a:rPr lang="en-US" dirty="0"/>
              <a:t>… and off we go again.</a:t>
            </a:r>
          </a:p>
          <a:p>
            <a:pPr marL="228600" indent="-228600">
              <a:buAutoNum type="arabicPeriod"/>
            </a:pPr>
            <a:r>
              <a:rPr lang="en-US" dirty="0"/>
              <a:t>The cat and dog images are fed to the function.</a:t>
            </a:r>
          </a:p>
          <a:p>
            <a:pPr marL="228600" indent="-228600">
              <a:buAutoNum type="arabicPeriod"/>
            </a:pPr>
            <a:r>
              <a:rPr lang="en-US" dirty="0"/>
              <a:t>Well, it looks like our training algorithm has done a good job adjusting the model’s parameters.  This is certainly a big improvement over our first round (epoch) of training.  Most </a:t>
            </a:r>
            <a:r>
              <a:rPr lang="en-US" b="0" dirty="0"/>
              <a:t>of the images are now correctly classified. </a:t>
            </a:r>
            <a:endParaRPr lang="en-US" dirty="0"/>
          </a:p>
          <a:p>
            <a:pPr marL="228600" indent="-228600">
              <a:buAutoNum type="arabicPeriod"/>
            </a:pPr>
            <a:r>
              <a:rPr lang="en-US" dirty="0"/>
              <a:t>Once again, performance feedback is sent to the training algorithm</a:t>
            </a:r>
          </a:p>
          <a:p>
            <a:pPr marL="228600" indent="-228600">
              <a:buAutoNum type="arabicPeriod"/>
            </a:pPr>
            <a:r>
              <a:rPr lang="en-US" dirty="0"/>
              <a:t>… which adjusts the knobs.  </a:t>
            </a:r>
            <a:r>
              <a:rPr lang="en-US" b="0" dirty="0"/>
              <a:t>At this point, we could continue to train the model.  But eventually, we arrive at a point where it’s as good as it will ever get, and further training is pointless.</a:t>
            </a:r>
            <a:endParaRPr lang="en-US" dirty="0"/>
          </a:p>
          <a:p>
            <a:endParaRPr lang="en-US" dirty="0"/>
          </a:p>
        </p:txBody>
      </p:sp>
    </p:spTree>
    <p:extLst>
      <p:ext uri="{BB962C8B-B14F-4D97-AF65-F5344CB8AC3E}">
        <p14:creationId xmlns:p14="http://schemas.microsoft.com/office/powerpoint/2010/main" val="2891316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61BF47-BC9F-E34E-BAD5-755C9F701E82}" type="slidenum">
              <a:t>62</a:t>
            </a:fld>
            <a:endParaRPr lang="en-US"/>
          </a:p>
        </p:txBody>
      </p:sp>
    </p:spTree>
    <p:extLst>
      <p:ext uri="{BB962C8B-B14F-4D97-AF65-F5344CB8AC3E}">
        <p14:creationId xmlns:p14="http://schemas.microsoft.com/office/powerpoint/2010/main" val="19127353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324BCD14-5A93-4938-87CE-709050061C51}" type="slidenum">
              <a:rPr lang="en-US" smtClean="0">
                <a:solidFill>
                  <a:prstClr val="black"/>
                </a:solidFill>
                <a:latin typeface="Arial" pitchFamily="34" charset="0"/>
              </a:rPr>
              <a:pPr/>
              <a:t>63</a:t>
            </a:fld>
            <a:endParaRPr lang="en-US">
              <a:solidFill>
                <a:prstClr val="black"/>
              </a:solidFill>
              <a:latin typeface="Arial" pitchFamily="34" charset="0"/>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90F41B15-6F5C-47EB-9972-9BA42C6AE2E6}" type="slidenum">
              <a:rPr lang="en-US" smtClean="0">
                <a:solidFill>
                  <a:prstClr val="black"/>
                </a:solidFill>
                <a:latin typeface="Arial" pitchFamily="34" charset="0"/>
              </a:rPr>
              <a:pPr/>
              <a:t>64</a:t>
            </a:fld>
            <a:endParaRPr lang="en-US">
              <a:solidFill>
                <a:prstClr val="black"/>
              </a:solidFill>
              <a:latin typeface="Arial" pitchFamily="34" charset="0"/>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7E8E791-EE1F-4D44-9396-5D7AC6C94023}"/>
              </a:ext>
            </a:extLst>
          </p:cNvPr>
          <p:cNvSpPr txBox="1">
            <a:spLocks noGrp="1"/>
          </p:cNvSpPr>
          <p:nvPr>
            <p:ph type="sldNum" sz="quarter" idx="5"/>
          </p:nvPr>
        </p:nvSpPr>
        <p:spPr>
          <a:ln/>
        </p:spPr>
        <p:txBody>
          <a:bodyPr lIns="0" tIns="0" rIns="0" bIns="0" anchor="b" anchorCtr="0">
            <a:noAutofit/>
          </a:bodyPr>
          <a:lstStyle/>
          <a:p>
            <a:pPr lvl="0"/>
            <a:fld id="{CC64ACC1-2D46-6240-B7D4-965E2B7E4DF0}" type="slidenum">
              <a:t>5</a:t>
            </a:fld>
            <a:endParaRPr lang="en-US"/>
          </a:p>
        </p:txBody>
      </p:sp>
      <p:sp>
        <p:nvSpPr>
          <p:cNvPr id="2" name="Slide Image Placeholder 1">
            <a:extLst>
              <a:ext uri="{FF2B5EF4-FFF2-40B4-BE49-F238E27FC236}">
                <a16:creationId xmlns:a16="http://schemas.microsoft.com/office/drawing/2014/main" id="{A5B70B4E-2A3C-414C-BE16-39CF970C3F9F}"/>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4DF2FA80-848A-D640-BE57-6E72B4C6B035}"/>
              </a:ext>
            </a:extLst>
          </p:cNvPr>
          <p:cNvSpPr txBox="1">
            <a:spLocks noGrp="1"/>
          </p:cNvSpPr>
          <p:nvPr>
            <p:ph type="body" sz="quarter" idx="1"/>
          </p:nvPr>
        </p:nvSpPr>
        <p:spPr/>
        <p:txBody>
          <a:bodyPr>
            <a:spAutoFit/>
          </a:bodyPr>
          <a:lstStyle/>
          <a:p>
            <a:r>
              <a:rPr lang="en-US" dirty="0"/>
              <a:t>In our first top-down example, we ask an </a:t>
            </a:r>
            <a:r>
              <a:rPr lang="en-US" b="1" dirty="0"/>
              <a:t>expert system </a:t>
            </a:r>
            <a:r>
              <a:rPr lang="en-US" dirty="0"/>
              <a:t>a question.</a:t>
            </a:r>
          </a:p>
          <a:p>
            <a:endParaRPr lang="en-US" dirty="0"/>
          </a:p>
          <a:p>
            <a:pPr marL="228600" indent="-228600">
              <a:buAutoNum type="arabicPeriod"/>
            </a:pPr>
            <a:r>
              <a:rPr lang="en-US" dirty="0"/>
              <a:t>Can the orange-chinned parakeet fly?</a:t>
            </a:r>
          </a:p>
          <a:p>
            <a:pPr marL="228600" indent="-228600">
              <a:buAutoNum type="arabicPeriod"/>
            </a:pPr>
            <a:r>
              <a:rPr lang="en-US" dirty="0"/>
              <a:t>To answer that question, we first model our knowledge in a knowledge base, consisting of a set of interconnected propositions, also called heuristics or rules of thumb.</a:t>
            </a:r>
          </a:p>
          <a:p>
            <a:pPr marL="228600" indent="-228600">
              <a:buAutoNum type="arabicPeriod"/>
            </a:pPr>
            <a:r>
              <a:rPr lang="en-US" dirty="0"/>
              <a:t>At the heart of our expert system lies an </a:t>
            </a:r>
            <a:r>
              <a:rPr lang="en-US" b="1" dirty="0"/>
              <a:t>inference engine </a:t>
            </a:r>
            <a:r>
              <a:rPr lang="en-US" b="0" dirty="0"/>
              <a:t>capable of applying logical rules to our knowledge base to deduce new information.</a:t>
            </a:r>
            <a:endParaRPr lang="en-US" dirty="0"/>
          </a:p>
          <a:p>
            <a:pPr marL="228600" indent="-228600">
              <a:buAutoNum type="arabicPeriod"/>
            </a:pPr>
            <a:r>
              <a:rPr lang="en-US" dirty="0"/>
              <a:t>We then present our question to the inference engine – “Can the orange-chinned parakeet fly”</a:t>
            </a:r>
          </a:p>
          <a:p>
            <a:pPr marL="228600" indent="-228600">
              <a:buAutoNum type="arabicPeriod"/>
            </a:pPr>
            <a:r>
              <a:rPr lang="en-US" dirty="0"/>
              <a:t>The inference engine, in turn, queries the knowledge base, and uses its internal logic to…</a:t>
            </a:r>
          </a:p>
          <a:p>
            <a:pPr marL="228600" indent="-228600">
              <a:buAutoNum type="arabicPeriod"/>
            </a:pPr>
            <a:r>
              <a:rPr lang="en-US" dirty="0"/>
              <a:t>… respond with an answer.</a:t>
            </a:r>
          </a:p>
          <a:p>
            <a:pPr marL="228600" indent="-228600">
              <a:buAutoNum type="arabicPeriod"/>
            </a:pPr>
            <a:endParaRPr lang="en-US" dirty="0"/>
          </a:p>
          <a:p>
            <a:r>
              <a:rPr lang="en-US" b="0" i="0" dirty="0">
                <a:solidFill>
                  <a:srgbClr val="202124"/>
                </a:solidFill>
                <a:effectLst/>
                <a:latin typeface="Roboto" panose="02000000000000000000" pitchFamily="2" charset="0"/>
              </a:rPr>
              <a:t>Expert systems were popular in the late 1980’s, with most systems being developed in the Lisp or Prolog programming languages.  </a:t>
            </a:r>
          </a:p>
          <a:p>
            <a:endParaRPr lang="en-US" b="0" i="0" dirty="0">
              <a:solidFill>
                <a:srgbClr val="202124"/>
              </a:solidFill>
              <a:effectLst/>
              <a:latin typeface="Roboto" panose="02000000000000000000" pitchFamily="2" charset="0"/>
            </a:endParaRPr>
          </a:p>
          <a:p>
            <a:r>
              <a:rPr lang="en-US" b="0" i="0" dirty="0">
                <a:solidFill>
                  <a:srgbClr val="202124"/>
                </a:solidFill>
                <a:effectLst/>
                <a:latin typeface="Roboto" panose="02000000000000000000" pitchFamily="2" charset="0"/>
              </a:rPr>
              <a:t>-- Orange-chinned parakeet</a:t>
            </a:r>
          </a:p>
          <a:p>
            <a:r>
              <a:rPr lang="en-US" b="0" i="0" dirty="0">
                <a:solidFill>
                  <a:srgbClr val="202124"/>
                </a:solidFill>
                <a:effectLst/>
                <a:latin typeface="Roboto" panose="02000000000000000000" pitchFamily="2" charset="0"/>
              </a:rPr>
              <a:t>-- Inference engine. </a:t>
            </a:r>
          </a:p>
          <a:p>
            <a:r>
              <a:rPr lang="en-US" b="0" i="0" dirty="0">
                <a:solidFill>
                  <a:srgbClr val="202124"/>
                </a:solidFill>
                <a:effectLst/>
                <a:latin typeface="Roboto" panose="02000000000000000000" pitchFamily="2" charset="0"/>
              </a:rPr>
              <a:t>-- A’s and e’s.</a:t>
            </a:r>
            <a:endParaRPr lang="en-US" dirty="0"/>
          </a:p>
        </p:txBody>
      </p:sp>
    </p:spTree>
    <p:extLst>
      <p:ext uri="{BB962C8B-B14F-4D97-AF65-F5344CB8AC3E}">
        <p14:creationId xmlns:p14="http://schemas.microsoft.com/office/powerpoint/2010/main" val="3810845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1D85BF1-F405-2447-BD3A-68973BA60567}"/>
              </a:ext>
            </a:extLst>
          </p:cNvPr>
          <p:cNvSpPr txBox="1">
            <a:spLocks noGrp="1"/>
          </p:cNvSpPr>
          <p:nvPr>
            <p:ph type="sldNum" sz="quarter" idx="5"/>
          </p:nvPr>
        </p:nvSpPr>
        <p:spPr>
          <a:ln/>
        </p:spPr>
        <p:txBody>
          <a:bodyPr lIns="0" tIns="0" rIns="0" bIns="0" anchor="b" anchorCtr="0">
            <a:noAutofit/>
          </a:bodyPr>
          <a:lstStyle/>
          <a:p>
            <a:pPr lvl="0"/>
            <a:fld id="{3504B590-29F5-3A40-99A4-A8ABD955ECCA}" type="slidenum">
              <a:t>6</a:t>
            </a:fld>
            <a:endParaRPr lang="en-US"/>
          </a:p>
        </p:txBody>
      </p:sp>
      <p:sp>
        <p:nvSpPr>
          <p:cNvPr id="2" name="Slide Image Placeholder 1">
            <a:extLst>
              <a:ext uri="{FF2B5EF4-FFF2-40B4-BE49-F238E27FC236}">
                <a16:creationId xmlns:a16="http://schemas.microsoft.com/office/drawing/2014/main" id="{04031CA1-2073-B543-8A94-B44107F08B53}"/>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DAD6C42B-71BC-F542-9604-E8AF33772A19}"/>
              </a:ext>
            </a:extLst>
          </p:cNvPr>
          <p:cNvSpPr txBox="1">
            <a:spLocks noGrp="1"/>
          </p:cNvSpPr>
          <p:nvPr>
            <p:ph type="body" sz="quarter" idx="1"/>
          </p:nvPr>
        </p:nvSpPr>
        <p:spPr/>
        <p:txBody>
          <a:bodyPr>
            <a:spAutoFit/>
          </a:bodyPr>
          <a:lstStyle/>
          <a:p>
            <a:r>
              <a:rPr lang="en-US" dirty="0"/>
              <a:t>In our second top-down example, we’ll examine an AI system capable of playing checkers.</a:t>
            </a:r>
          </a:p>
          <a:p>
            <a:endParaRPr lang="en-US" dirty="0"/>
          </a:p>
          <a:p>
            <a:pPr marL="228600" indent="-228600">
              <a:buAutoNum type="arabicPeriod"/>
            </a:pPr>
            <a:r>
              <a:rPr lang="en-US" dirty="0"/>
              <a:t>In this case, we want the AI system to calculate red’s next move.</a:t>
            </a:r>
          </a:p>
          <a:p>
            <a:pPr marL="228600" indent="-228600">
              <a:buAutoNum type="arabicPeriod"/>
            </a:pPr>
            <a:r>
              <a:rPr lang="en-US" dirty="0"/>
              <a:t>To figure that out, the game state and position of each piece is modelled in a data structure called the </a:t>
            </a:r>
            <a:r>
              <a:rPr lang="en-US" b="1" dirty="0"/>
              <a:t>game board representation</a:t>
            </a:r>
            <a:r>
              <a:rPr lang="en-US" dirty="0"/>
              <a:t>.</a:t>
            </a:r>
          </a:p>
          <a:p>
            <a:pPr marL="228600" indent="-228600">
              <a:buAutoNum type="arabicPeriod"/>
            </a:pPr>
            <a:r>
              <a:rPr lang="en-US" dirty="0"/>
              <a:t>… that game board representation is fed to a position evaluator…</a:t>
            </a:r>
          </a:p>
          <a:p>
            <a:pPr marL="228600" indent="-228600">
              <a:buAutoNum type="arabicPeriod"/>
            </a:pPr>
            <a:r>
              <a:rPr lang="en-US" dirty="0"/>
              <a:t>as well as the game tree search algorithm which, in turn…</a:t>
            </a:r>
          </a:p>
          <a:p>
            <a:pPr marL="228600" indent="-228600">
              <a:buAutoNum type="arabicPeriod"/>
            </a:pPr>
            <a:r>
              <a:rPr lang="en-US" dirty="0"/>
              <a:t>queries the position evaluator.</a:t>
            </a:r>
          </a:p>
          <a:p>
            <a:pPr marL="228600" indent="-228600">
              <a:buAutoNum type="arabicPeriod"/>
            </a:pPr>
            <a:r>
              <a:rPr lang="en-US" dirty="0"/>
              <a:t>Prunes the search tree</a:t>
            </a:r>
          </a:p>
          <a:p>
            <a:pPr marL="228600" indent="-228600">
              <a:buAutoNum type="arabicPeriod"/>
            </a:pPr>
            <a:r>
              <a:rPr lang="en-US" dirty="0"/>
              <a:t>And responds with a move.</a:t>
            </a:r>
          </a:p>
          <a:p>
            <a:endParaRPr lang="en-US" dirty="0"/>
          </a:p>
          <a:p>
            <a:r>
              <a:rPr lang="en-US" dirty="0"/>
              <a:t>The idea of intelligent machines playing games is not new.  In fact, Arthur Samuel wrote a program that could play checkers in 1959.</a:t>
            </a:r>
          </a:p>
          <a:p>
            <a:endParaRPr lang="en-US" dirty="0"/>
          </a:p>
          <a:p>
            <a:r>
              <a:rPr lang="en-US" dirty="0"/>
              <a:t>-- Game board representation.</a:t>
            </a:r>
          </a:p>
        </p:txBody>
      </p:sp>
    </p:spTree>
    <p:extLst>
      <p:ext uri="{BB962C8B-B14F-4D97-AF65-F5344CB8AC3E}">
        <p14:creationId xmlns:p14="http://schemas.microsoft.com/office/powerpoint/2010/main" val="4293246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hangingPunct="0">
              <a:lnSpc>
                <a:spcPct val="100000"/>
              </a:lnSpc>
              <a:spcBef>
                <a:spcPts val="0"/>
              </a:spcBef>
              <a:spcAft>
                <a:spcPts val="1440"/>
              </a:spcAft>
              <a:buSzPct val="45000"/>
              <a:buFont typeface="StarSymbol"/>
              <a:buNone/>
              <a:tabLst/>
            </a:pPr>
            <a:r>
              <a:rPr lang="en-US" sz="1200" b="0" i="0" u="none" strike="noStrike" kern="1200" cap="none" dirty="0">
                <a:ln>
                  <a:noFill/>
                </a:ln>
                <a:latin typeface="Arial" pitchFamily="34"/>
                <a:ea typeface="Arial" pitchFamily="34"/>
                <a:cs typeface="Arial" pitchFamily="34"/>
              </a:rPr>
              <a:t>These two examples of the top-down approach to AI can be summarized as follows:</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228600" marR="0" lvl="0" indent="-228600" algn="l" hangingPunct="0">
              <a:lnSpc>
                <a:spcPct val="100000"/>
              </a:lnSpc>
              <a:spcBef>
                <a:spcPts val="0"/>
              </a:spcBef>
              <a:spcAft>
                <a:spcPts val="1440"/>
              </a:spcAft>
              <a:buSzPct val="45000"/>
              <a:buFont typeface="+mj-lt"/>
              <a:buAutoNum type="arabicPeriod"/>
              <a:tabLst/>
            </a:pPr>
            <a:r>
              <a:rPr lang="en-US" sz="1200" b="0" i="0" u="none" strike="noStrike" kern="1200" cap="none" dirty="0">
                <a:ln>
                  <a:noFill/>
                </a:ln>
                <a:latin typeface="Arial" pitchFamily="34"/>
                <a:ea typeface="Arial" pitchFamily="34"/>
                <a:cs typeface="Arial" pitchFamily="34"/>
              </a:rPr>
              <a:t>Focus on knowledge representation, problem decomposition, symbolic reasoning, and problem-solving algorithms.</a:t>
            </a:r>
          </a:p>
          <a:p>
            <a:pPr marL="228600" marR="0" lvl="0" indent="-228600" algn="l" hangingPunct="0">
              <a:lnSpc>
                <a:spcPct val="100000"/>
              </a:lnSpc>
              <a:spcBef>
                <a:spcPts val="0"/>
              </a:spcBef>
              <a:spcAft>
                <a:spcPts val="1440"/>
              </a:spcAft>
              <a:buSzPct val="45000"/>
              <a:buFont typeface="+mj-lt"/>
              <a:buAutoNum type="arabicPeriod"/>
              <a:tabLst/>
            </a:pPr>
            <a:r>
              <a:rPr lang="en-US" sz="1200" b="0" i="0" u="none" strike="noStrike" kern="1200" cap="none" dirty="0">
                <a:ln>
                  <a:noFill/>
                </a:ln>
                <a:latin typeface="Arial" pitchFamily="34"/>
                <a:ea typeface="Arial" pitchFamily="34"/>
                <a:cs typeface="Arial" pitchFamily="34"/>
              </a:rPr>
              <a:t>These are examples of “common sense” reasoning – playing checkers, arriving at conclusions, given a set of propositions.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latin typeface="Arial" pitchFamily="34"/>
                <a:ea typeface="Arial" pitchFamily="34"/>
                <a:cs typeface="Arial" pitchFamily="34"/>
              </a:rPr>
              <a:t>Most of these systems work because the rules of deductive logic govern their operation.  That is – if the premises are true – the conclusion follows.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latin typeface="Arial" pitchFamily="34"/>
                <a:ea typeface="Arial" pitchFamily="34"/>
                <a:cs typeface="Arial" pitchFamily="34"/>
              </a:rPr>
              <a:t>All men are mortal – Socrates is a man – Therefore Socrates is mortal</a:t>
            </a:r>
          </a:p>
          <a:p>
            <a:pPr marL="228600" marR="0" lvl="0" indent="-228600" algn="l" hangingPunct="0">
              <a:lnSpc>
                <a:spcPct val="100000"/>
              </a:lnSpc>
              <a:spcBef>
                <a:spcPts val="0"/>
              </a:spcBef>
              <a:spcAft>
                <a:spcPts val="1440"/>
              </a:spcAft>
              <a:buSzPct val="45000"/>
              <a:buFont typeface="+mj-lt"/>
              <a:buAutoNum type="arabicPeriod"/>
              <a:tabLst/>
            </a:pPr>
            <a:r>
              <a:rPr lang="en-US" sz="1200" b="0" i="0" u="none" strike="noStrike" kern="1200" cap="none" dirty="0">
                <a:ln>
                  <a:noFill/>
                </a:ln>
                <a:latin typeface="Arial" pitchFamily="34"/>
                <a:ea typeface="Arial" pitchFamily="34"/>
                <a:cs typeface="Arial" pitchFamily="34"/>
              </a:rPr>
              <a:t>AI is achieved through direct engineering w/Prolog or LISP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7</a:t>
            </a:fld>
            <a:endParaRPr lang="en-US"/>
          </a:p>
        </p:txBody>
      </p:sp>
    </p:spTree>
    <p:extLst>
      <p:ext uri="{BB962C8B-B14F-4D97-AF65-F5344CB8AC3E}">
        <p14:creationId xmlns:p14="http://schemas.microsoft.com/office/powerpoint/2010/main" val="493306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ln>
                  <a:noFill/>
                </a:ln>
                <a:latin typeface="Arial" pitchFamily="34"/>
                <a:ea typeface="Arial" pitchFamily="34"/>
                <a:cs typeface="Arial" pitchFamily="34"/>
              </a:rPr>
              <a:t>Let’s now turn our attention to the bottom-up approach to AI.   With this approach, the focus is on inputs (the data, the environment, etc…) as well as low-level processing.  AI is achieved via learning, self-organization, or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cap="none" dirty="0">
              <a:ln>
                <a:noFill/>
              </a:ln>
              <a:latin typeface="Arial" pitchFamily="34"/>
              <a:ea typeface="Arial" pitchFamily="34"/>
              <a:cs typeface="Arial" pitchFamily="34"/>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8</a:t>
            </a:fld>
            <a:endParaRPr lang="en-US"/>
          </a:p>
        </p:txBody>
      </p:sp>
    </p:spTree>
    <p:extLst>
      <p:ext uri="{BB962C8B-B14F-4D97-AF65-F5344CB8AC3E}">
        <p14:creationId xmlns:p14="http://schemas.microsoft.com/office/powerpoint/2010/main" val="2523561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B1A054D-98ED-9D4F-909D-4407461EB483}"/>
              </a:ext>
            </a:extLst>
          </p:cNvPr>
          <p:cNvSpPr txBox="1">
            <a:spLocks noGrp="1"/>
          </p:cNvSpPr>
          <p:nvPr>
            <p:ph type="sldNum" sz="quarter" idx="5"/>
          </p:nvPr>
        </p:nvSpPr>
        <p:spPr>
          <a:ln/>
        </p:spPr>
        <p:txBody>
          <a:bodyPr lIns="0" tIns="0" rIns="0" bIns="0" anchor="b" anchorCtr="0">
            <a:noAutofit/>
          </a:bodyPr>
          <a:lstStyle/>
          <a:p>
            <a:pPr lvl="0"/>
            <a:fld id="{6BA626E2-A304-D94F-8CCB-F0A4566DD11A}" type="slidenum">
              <a:t>9</a:t>
            </a:fld>
            <a:endParaRPr lang="en-US"/>
          </a:p>
        </p:txBody>
      </p:sp>
      <p:sp>
        <p:nvSpPr>
          <p:cNvPr id="2" name="Slide Image Placeholder 1">
            <a:extLst>
              <a:ext uri="{FF2B5EF4-FFF2-40B4-BE49-F238E27FC236}">
                <a16:creationId xmlns:a16="http://schemas.microsoft.com/office/drawing/2014/main" id="{6ED823E8-8A6D-2D4B-A573-57A9526556FC}"/>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188676EF-3101-EF4A-87A1-C2F7DB9A3251}"/>
              </a:ext>
            </a:extLst>
          </p:cNvPr>
          <p:cNvSpPr txBox="1">
            <a:spLocks noGrp="1"/>
          </p:cNvSpPr>
          <p:nvPr>
            <p:ph type="body" sz="quarter" idx="1"/>
          </p:nvPr>
        </p:nvSpPr>
        <p:spPr/>
        <p:txBody>
          <a:bodyPr>
            <a:spAutoFit/>
          </a:bodyPr>
          <a:lstStyle/>
          <a:p>
            <a:pPr marL="0" marR="0" lvl="0" indent="0" algn="l" hangingPunct="0">
              <a:lnSpc>
                <a:spcPct val="100000"/>
              </a:lnSpc>
              <a:spcBef>
                <a:spcPts val="0"/>
              </a:spcBef>
              <a:spcAft>
                <a:spcPts val="1440"/>
              </a:spcAft>
              <a:buSzPct val="45000"/>
              <a:buFont typeface="StarSymbol"/>
              <a:buNone/>
              <a:tabLst/>
            </a:pPr>
            <a:r>
              <a:rPr lang="en-US" sz="1200" b="0" i="0" u="none" strike="noStrike" kern="1200" cap="none" dirty="0">
                <a:ln>
                  <a:noFill/>
                </a:ln>
                <a:latin typeface="Arial" pitchFamily="34"/>
                <a:ea typeface="Arial" pitchFamily="34"/>
                <a:cs typeface="Arial" pitchFamily="34"/>
              </a:rPr>
              <a:t>Our bottom-up example will be a simple classification task – Is this an image of a dog or a cat?  </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pPr marL="228600" marR="0" lvl="0" indent="-228600" algn="l" hangingPunct="0">
              <a:lnSpc>
                <a:spcPct val="100000"/>
              </a:lnSpc>
              <a:spcBef>
                <a:spcPts val="0"/>
              </a:spcBef>
              <a:spcAft>
                <a:spcPts val="1440"/>
              </a:spcAft>
              <a:buSzPct val="45000"/>
              <a:buFont typeface="StarSymbol"/>
              <a:buAutoNum type="arabicPeriod"/>
              <a:tabLst/>
            </a:pPr>
            <a:r>
              <a:rPr lang="en-US" sz="1200" b="0" i="0" u="none" strike="noStrike" kern="1200" cap="none" dirty="0">
                <a:ln>
                  <a:noFill/>
                </a:ln>
                <a:latin typeface="Arial" pitchFamily="34"/>
                <a:ea typeface="Arial" pitchFamily="34"/>
                <a:cs typeface="Arial" pitchFamily="34"/>
              </a:rPr>
              <a:t>We start with a mathematical function capable of mapping an image to its corresponding label.</a:t>
            </a:r>
          </a:p>
          <a:p>
            <a:pPr marL="228600" marR="0" lvl="0" indent="-228600" algn="l" hangingPunct="0">
              <a:lnSpc>
                <a:spcPct val="100000"/>
              </a:lnSpc>
              <a:spcBef>
                <a:spcPts val="0"/>
              </a:spcBef>
              <a:spcAft>
                <a:spcPts val="1440"/>
              </a:spcAft>
              <a:buSzPct val="45000"/>
              <a:buFont typeface="StarSymbol"/>
              <a:buAutoNum type="arabicPeriod"/>
              <a:tabLst/>
            </a:pPr>
            <a:r>
              <a:rPr lang="en-US" sz="1200" b="0" i="0" u="none" strike="noStrike" kern="1200" cap="none" dirty="0">
                <a:ln>
                  <a:noFill/>
                </a:ln>
                <a:latin typeface="Arial" pitchFamily="34"/>
                <a:ea typeface="Arial" pitchFamily="34"/>
                <a:cs typeface="Arial" pitchFamily="34"/>
              </a:rPr>
              <a:t>We then present the function with an image and it, in turn, responds</a:t>
            </a:r>
          </a:p>
          <a:p>
            <a:pPr marL="228600" marR="0" lvl="0" indent="-228600" algn="l" hangingPunct="0">
              <a:lnSpc>
                <a:spcPct val="100000"/>
              </a:lnSpc>
              <a:spcBef>
                <a:spcPts val="0"/>
              </a:spcBef>
              <a:spcAft>
                <a:spcPts val="1440"/>
              </a:spcAft>
              <a:buSzPct val="45000"/>
              <a:buFont typeface="StarSymbol"/>
              <a:buAutoNum type="arabicPeriod"/>
              <a:tabLst/>
            </a:pPr>
            <a:r>
              <a:rPr lang="en-US" sz="1200" b="0" i="0" u="none" strike="noStrike" kern="1200" cap="none" dirty="0">
                <a:ln>
                  <a:noFill/>
                </a:ln>
                <a:latin typeface="Arial" pitchFamily="34"/>
                <a:ea typeface="Arial" pitchFamily="34"/>
                <a:cs typeface="Arial" pitchFamily="34"/>
              </a:rPr>
              <a:t>with a prediction – that this image is a cat.</a:t>
            </a:r>
          </a:p>
          <a:p>
            <a:pPr marL="0" marR="0" lvl="0" indent="0" algn="l" hangingPunct="0">
              <a:lnSpc>
                <a:spcPct val="100000"/>
              </a:lnSpc>
              <a:spcBef>
                <a:spcPts val="0"/>
              </a:spcBef>
              <a:spcAft>
                <a:spcPts val="1440"/>
              </a:spcAft>
              <a:buSzPct val="45000"/>
              <a:buFont typeface="StarSymbol"/>
              <a:buNone/>
              <a:tabLst/>
            </a:pPr>
            <a:endParaRPr lang="en-US" sz="1200" b="0" i="0" u="none" strike="noStrike" kern="1200" cap="none" dirty="0">
              <a:ln>
                <a:noFill/>
              </a:ln>
              <a:latin typeface="Arial" pitchFamily="34"/>
              <a:ea typeface="Arial" pitchFamily="34"/>
              <a:cs typeface="Arial" pitchFamily="34"/>
            </a:endParaRPr>
          </a:p>
          <a:p>
            <a:r>
              <a:rPr lang="en-US" dirty="0"/>
              <a:t>-- Slow down the word image…</a:t>
            </a:r>
          </a:p>
        </p:txBody>
      </p:sp>
    </p:spTree>
    <p:extLst>
      <p:ext uri="{BB962C8B-B14F-4D97-AF65-F5344CB8AC3E}">
        <p14:creationId xmlns:p14="http://schemas.microsoft.com/office/powerpoint/2010/main" val="622421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ln>
                  <a:noFill/>
                </a:ln>
                <a:latin typeface="Arial" pitchFamily="34"/>
                <a:ea typeface="Arial" pitchFamily="34"/>
                <a:cs typeface="Arial" pitchFamily="34"/>
              </a:rPr>
              <a:t>Finally, let’s summarize what was covered in this briefing.  A</a:t>
            </a:r>
            <a:r>
              <a:rPr lang="en-US" sz="1200" b="0" i="0" kern="1200" dirty="0">
                <a:solidFill>
                  <a:schemeClr val="tx1"/>
                </a:solidFill>
                <a:effectLst/>
                <a:latin typeface="+mn-lt"/>
                <a:ea typeface="+mn-ea"/>
                <a:cs typeface="+mn-cs"/>
              </a:rPr>
              <a:t>s we learned, AI is a broad field of study with two distinct approaches to intelligence.  In the first part of this briefing, I talked about the top-down approach to AI.  Now keep in mind that top-down or symbolic AI systems </a:t>
            </a:r>
            <a:r>
              <a:rPr lang="en-US" sz="1200" b="1" i="0" kern="1200" dirty="0">
                <a:solidFill>
                  <a:schemeClr val="tx1"/>
                </a:solidFill>
                <a:effectLst/>
                <a:latin typeface="+mn-lt"/>
                <a:ea typeface="+mn-ea"/>
                <a:cs typeface="+mn-cs"/>
              </a:rPr>
              <a:t>do not learn</a:t>
            </a:r>
            <a:r>
              <a:rPr lang="en-US" sz="1200" b="0" i="0" kern="1200" dirty="0">
                <a:solidFill>
                  <a:schemeClr val="tx1"/>
                </a:solidFill>
                <a:effectLst/>
                <a:latin typeface="+mn-lt"/>
                <a:ea typeface="+mn-ea"/>
                <a:cs typeface="+mn-cs"/>
              </a:rPr>
              <a:t>.  In other words, all the knowledge the system needs to function is built into it upfront.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That is not the case with bottom-up approaches to AI.  In fact, machine learning is the sub-field of AI that uses statistical methods which enable systems to learn from data. And within machine learning lies the sub-field of deep learning where the focus is neural networks – a neural network being a special kind of algorithm, inspired by the billions of connected neurons in the human brain.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ln>
                  <a:noFill/>
                </a:ln>
                <a:latin typeface="Arial" pitchFamily="34"/>
                <a:ea typeface="Arial" pitchFamily="34"/>
                <a:cs typeface="Arial" pitchFamily="34"/>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latin typeface="Arial" pitchFamily="34"/>
                <a:ea typeface="Arial" pitchFamily="34"/>
                <a:cs typeface="Arial" pitchFamily="34"/>
              </a:rPr>
              <a:t>Two approaches – top-down vs. bottom-up</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latin typeface="Arial" pitchFamily="34"/>
                <a:ea typeface="Arial" pitchFamily="34"/>
                <a:cs typeface="Arial" pitchFamily="34"/>
              </a:rPr>
              <a:t>Top-down (symbolic) AI systems do not learn – knowledge modelling – 1980s / 1990s – heuristics / rules of thumb – Prolog or Lisp</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latin typeface="Arial" pitchFamily="34"/>
                <a:ea typeface="Arial" pitchFamily="34"/>
                <a:cs typeface="Arial" pitchFamily="34"/>
              </a:rPr>
              <a:t>Bottom-up AI systems, on the other hand, can learn.</a:t>
            </a:r>
            <a:endParaRPr lang="en-US"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solidFill>
                  <a:schemeClr val="tx1"/>
                </a:solidFill>
                <a:effectLst/>
                <a:latin typeface="+mn-lt"/>
                <a:ea typeface="+mn-ea"/>
                <a:cs typeface="+mn-cs"/>
              </a:rPr>
              <a:t>Neural networks are the key feature of deep learning systems.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cap="none" dirty="0">
                <a:ln>
                  <a:noFill/>
                </a:ln>
                <a:solidFill>
                  <a:schemeClr val="tx1"/>
                </a:solidFill>
                <a:effectLst/>
                <a:latin typeface="+mn-lt"/>
                <a:ea typeface="+mn-ea"/>
                <a:cs typeface="+mn-cs"/>
              </a:rPr>
              <a:t>Machine learning is a broad field and includes non-neural approaches to AI.</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b="0" i="0" u="none" strike="noStrike" kern="1200" cap="none" dirty="0">
              <a:ln>
                <a:noFill/>
              </a:ln>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10</a:t>
            </a:fld>
            <a:endParaRPr lang="en-US"/>
          </a:p>
        </p:txBody>
      </p:sp>
    </p:spTree>
    <p:extLst>
      <p:ext uri="{BB962C8B-B14F-4D97-AF65-F5344CB8AC3E}">
        <p14:creationId xmlns:p14="http://schemas.microsoft.com/office/powerpoint/2010/main" val="683381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C34F9-E881-1342-A175-EAD49D0A63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813A98-799D-7C49-A56A-337A5DF995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B89909-02A6-984B-9ECD-71986CBA246A}"/>
              </a:ext>
            </a:extLst>
          </p:cNvPr>
          <p:cNvSpPr>
            <a:spLocks noGrp="1"/>
          </p:cNvSpPr>
          <p:nvPr>
            <p:ph type="dt" sz="half" idx="10"/>
          </p:nvPr>
        </p:nvSpPr>
        <p:spPr/>
        <p:txBody>
          <a:bodyPr/>
          <a:lstStyle/>
          <a:p>
            <a:fld id="{68D76B01-FFE6-5742-B293-A2538A21CC89}" type="datetimeFigureOut">
              <a:t>8/25/24</a:t>
            </a:fld>
            <a:endParaRPr lang="en-US"/>
          </a:p>
        </p:txBody>
      </p:sp>
      <p:sp>
        <p:nvSpPr>
          <p:cNvPr id="5" name="Footer Placeholder 4">
            <a:extLst>
              <a:ext uri="{FF2B5EF4-FFF2-40B4-BE49-F238E27FC236}">
                <a16:creationId xmlns:a16="http://schemas.microsoft.com/office/drawing/2014/main" id="{52B30315-55CD-B34A-902E-D2C82C19C6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D7EAE-8DCD-E141-9442-953DF6F2A7E4}"/>
              </a:ext>
            </a:extLst>
          </p:cNvPr>
          <p:cNvSpPr>
            <a:spLocks noGrp="1"/>
          </p:cNvSpPr>
          <p:nvPr>
            <p:ph type="sldNum" sz="quarter" idx="12"/>
          </p:nvPr>
        </p:nvSpPr>
        <p:spPr/>
        <p:txBody>
          <a:bodyPr/>
          <a:lstStyle/>
          <a:p>
            <a:fld id="{1DEEA7E9-5516-5743-BF21-D70B59367C81}" type="slidenum">
              <a:t>‹#›</a:t>
            </a:fld>
            <a:endParaRPr lang="en-US"/>
          </a:p>
        </p:txBody>
      </p:sp>
    </p:spTree>
    <p:extLst>
      <p:ext uri="{BB962C8B-B14F-4D97-AF65-F5344CB8AC3E}">
        <p14:creationId xmlns:p14="http://schemas.microsoft.com/office/powerpoint/2010/main" val="829573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289B0-24F0-E54B-8E9C-E192470AE0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ABDB74-2D31-D649-8C20-0CE813B47B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2B72E8-BC28-E84B-83D8-B5901076B5A0}"/>
              </a:ext>
            </a:extLst>
          </p:cNvPr>
          <p:cNvSpPr>
            <a:spLocks noGrp="1"/>
          </p:cNvSpPr>
          <p:nvPr>
            <p:ph type="dt" sz="half" idx="10"/>
          </p:nvPr>
        </p:nvSpPr>
        <p:spPr/>
        <p:txBody>
          <a:bodyPr/>
          <a:lstStyle/>
          <a:p>
            <a:fld id="{68D76B01-FFE6-5742-B293-A2538A21CC89}" type="datetimeFigureOut">
              <a:t>8/25/24</a:t>
            </a:fld>
            <a:endParaRPr lang="en-US"/>
          </a:p>
        </p:txBody>
      </p:sp>
      <p:sp>
        <p:nvSpPr>
          <p:cNvPr id="5" name="Footer Placeholder 4">
            <a:extLst>
              <a:ext uri="{FF2B5EF4-FFF2-40B4-BE49-F238E27FC236}">
                <a16:creationId xmlns:a16="http://schemas.microsoft.com/office/drawing/2014/main" id="{8D174461-A703-F942-9570-24914FB17B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E2D171-39B0-1044-9E95-7E0543C0249C}"/>
              </a:ext>
            </a:extLst>
          </p:cNvPr>
          <p:cNvSpPr>
            <a:spLocks noGrp="1"/>
          </p:cNvSpPr>
          <p:nvPr>
            <p:ph type="sldNum" sz="quarter" idx="12"/>
          </p:nvPr>
        </p:nvSpPr>
        <p:spPr/>
        <p:txBody>
          <a:bodyPr/>
          <a:lstStyle/>
          <a:p>
            <a:fld id="{1DEEA7E9-5516-5743-BF21-D70B59367C81}" type="slidenum">
              <a:t>‹#›</a:t>
            </a:fld>
            <a:endParaRPr lang="en-US"/>
          </a:p>
        </p:txBody>
      </p:sp>
    </p:spTree>
    <p:extLst>
      <p:ext uri="{BB962C8B-B14F-4D97-AF65-F5344CB8AC3E}">
        <p14:creationId xmlns:p14="http://schemas.microsoft.com/office/powerpoint/2010/main" val="2518811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CFEC36-C206-5947-8364-30DD29F637A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F65AF2-CDB8-8E46-9B65-12546291AF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96B908-0602-B841-B4B6-1A81BC8DD67D}"/>
              </a:ext>
            </a:extLst>
          </p:cNvPr>
          <p:cNvSpPr>
            <a:spLocks noGrp="1"/>
          </p:cNvSpPr>
          <p:nvPr>
            <p:ph type="dt" sz="half" idx="10"/>
          </p:nvPr>
        </p:nvSpPr>
        <p:spPr/>
        <p:txBody>
          <a:bodyPr/>
          <a:lstStyle/>
          <a:p>
            <a:fld id="{68D76B01-FFE6-5742-B293-A2538A21CC89}" type="datetimeFigureOut">
              <a:t>8/25/24</a:t>
            </a:fld>
            <a:endParaRPr lang="en-US"/>
          </a:p>
        </p:txBody>
      </p:sp>
      <p:sp>
        <p:nvSpPr>
          <p:cNvPr id="5" name="Footer Placeholder 4">
            <a:extLst>
              <a:ext uri="{FF2B5EF4-FFF2-40B4-BE49-F238E27FC236}">
                <a16:creationId xmlns:a16="http://schemas.microsoft.com/office/drawing/2014/main" id="{80773611-E0A6-2343-9693-57BFB73E36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7228D-E227-B848-8124-1F618F41EA18}"/>
              </a:ext>
            </a:extLst>
          </p:cNvPr>
          <p:cNvSpPr>
            <a:spLocks noGrp="1"/>
          </p:cNvSpPr>
          <p:nvPr>
            <p:ph type="sldNum" sz="quarter" idx="12"/>
          </p:nvPr>
        </p:nvSpPr>
        <p:spPr/>
        <p:txBody>
          <a:bodyPr/>
          <a:lstStyle/>
          <a:p>
            <a:fld id="{1DEEA7E9-5516-5743-BF21-D70B59367C81}" type="slidenum">
              <a:t>‹#›</a:t>
            </a:fld>
            <a:endParaRPr lang="en-US"/>
          </a:p>
        </p:txBody>
      </p:sp>
    </p:spTree>
    <p:extLst>
      <p:ext uri="{BB962C8B-B14F-4D97-AF65-F5344CB8AC3E}">
        <p14:creationId xmlns:p14="http://schemas.microsoft.com/office/powerpoint/2010/main" val="729398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3CA0-33B3-8342-AA8D-CC3C461FA2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224F50-8D08-3540-99FC-FE9891766B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4313D7-8437-7B43-9B2E-53261B8275F7}"/>
              </a:ext>
            </a:extLst>
          </p:cNvPr>
          <p:cNvSpPr>
            <a:spLocks noGrp="1"/>
          </p:cNvSpPr>
          <p:nvPr>
            <p:ph type="dt" sz="half" idx="10"/>
          </p:nvPr>
        </p:nvSpPr>
        <p:spPr/>
        <p:txBody>
          <a:bodyPr/>
          <a:lstStyle/>
          <a:p>
            <a:fld id="{68D76B01-FFE6-5742-B293-A2538A21CC89}" type="datetimeFigureOut">
              <a:t>8/25/24</a:t>
            </a:fld>
            <a:endParaRPr lang="en-US"/>
          </a:p>
        </p:txBody>
      </p:sp>
      <p:sp>
        <p:nvSpPr>
          <p:cNvPr id="5" name="Footer Placeholder 4">
            <a:extLst>
              <a:ext uri="{FF2B5EF4-FFF2-40B4-BE49-F238E27FC236}">
                <a16:creationId xmlns:a16="http://schemas.microsoft.com/office/drawing/2014/main" id="{D3AB4102-E223-794B-8A88-25F68C8C05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893CF8-6268-444E-B81E-FED64296F68F}"/>
              </a:ext>
            </a:extLst>
          </p:cNvPr>
          <p:cNvSpPr>
            <a:spLocks noGrp="1"/>
          </p:cNvSpPr>
          <p:nvPr>
            <p:ph type="sldNum" sz="quarter" idx="12"/>
          </p:nvPr>
        </p:nvSpPr>
        <p:spPr/>
        <p:txBody>
          <a:bodyPr/>
          <a:lstStyle/>
          <a:p>
            <a:fld id="{1DEEA7E9-5516-5743-BF21-D70B59367C81}" type="slidenum">
              <a:t>‹#›</a:t>
            </a:fld>
            <a:endParaRPr lang="en-US"/>
          </a:p>
        </p:txBody>
      </p:sp>
    </p:spTree>
    <p:extLst>
      <p:ext uri="{BB962C8B-B14F-4D97-AF65-F5344CB8AC3E}">
        <p14:creationId xmlns:p14="http://schemas.microsoft.com/office/powerpoint/2010/main" val="840667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AAB1B-31C6-9B47-9161-6B65E3FC70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D581A8-BBEE-0A47-9A02-F5E50E2129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22A358-235E-7D47-B39C-A25843DCE80B}"/>
              </a:ext>
            </a:extLst>
          </p:cNvPr>
          <p:cNvSpPr>
            <a:spLocks noGrp="1"/>
          </p:cNvSpPr>
          <p:nvPr>
            <p:ph type="dt" sz="half" idx="10"/>
          </p:nvPr>
        </p:nvSpPr>
        <p:spPr/>
        <p:txBody>
          <a:bodyPr/>
          <a:lstStyle/>
          <a:p>
            <a:fld id="{68D76B01-FFE6-5742-B293-A2538A21CC89}" type="datetimeFigureOut">
              <a:t>8/25/24</a:t>
            </a:fld>
            <a:endParaRPr lang="en-US"/>
          </a:p>
        </p:txBody>
      </p:sp>
      <p:sp>
        <p:nvSpPr>
          <p:cNvPr id="5" name="Footer Placeholder 4">
            <a:extLst>
              <a:ext uri="{FF2B5EF4-FFF2-40B4-BE49-F238E27FC236}">
                <a16:creationId xmlns:a16="http://schemas.microsoft.com/office/drawing/2014/main" id="{BAC0FCC1-D780-D04F-8FB4-9849603D07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1AD04E-2A73-4345-9E72-35F873CDEDF5}"/>
              </a:ext>
            </a:extLst>
          </p:cNvPr>
          <p:cNvSpPr>
            <a:spLocks noGrp="1"/>
          </p:cNvSpPr>
          <p:nvPr>
            <p:ph type="sldNum" sz="quarter" idx="12"/>
          </p:nvPr>
        </p:nvSpPr>
        <p:spPr/>
        <p:txBody>
          <a:bodyPr/>
          <a:lstStyle/>
          <a:p>
            <a:fld id="{1DEEA7E9-5516-5743-BF21-D70B59367C81}" type="slidenum">
              <a:t>‹#›</a:t>
            </a:fld>
            <a:endParaRPr lang="en-US"/>
          </a:p>
        </p:txBody>
      </p:sp>
    </p:spTree>
    <p:extLst>
      <p:ext uri="{BB962C8B-B14F-4D97-AF65-F5344CB8AC3E}">
        <p14:creationId xmlns:p14="http://schemas.microsoft.com/office/powerpoint/2010/main" val="2354492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7DD1-2EF1-A542-B21F-A4D3BCC7B9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B948BE-B607-3146-9770-418FBDC13E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D81C45-1FF4-1548-BC89-A73B572364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DB1166-1BA2-9347-A3C6-1BDA6AED7955}"/>
              </a:ext>
            </a:extLst>
          </p:cNvPr>
          <p:cNvSpPr>
            <a:spLocks noGrp="1"/>
          </p:cNvSpPr>
          <p:nvPr>
            <p:ph type="dt" sz="half" idx="10"/>
          </p:nvPr>
        </p:nvSpPr>
        <p:spPr/>
        <p:txBody>
          <a:bodyPr/>
          <a:lstStyle/>
          <a:p>
            <a:fld id="{68D76B01-FFE6-5742-B293-A2538A21CC89}" type="datetimeFigureOut">
              <a:t>8/25/24</a:t>
            </a:fld>
            <a:endParaRPr lang="en-US"/>
          </a:p>
        </p:txBody>
      </p:sp>
      <p:sp>
        <p:nvSpPr>
          <p:cNvPr id="6" name="Footer Placeholder 5">
            <a:extLst>
              <a:ext uri="{FF2B5EF4-FFF2-40B4-BE49-F238E27FC236}">
                <a16:creationId xmlns:a16="http://schemas.microsoft.com/office/drawing/2014/main" id="{48585DF9-5C0D-3D47-8CAF-EB557664F9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87BD22-DC41-4C40-B722-7BD61ED6E3F3}"/>
              </a:ext>
            </a:extLst>
          </p:cNvPr>
          <p:cNvSpPr>
            <a:spLocks noGrp="1"/>
          </p:cNvSpPr>
          <p:nvPr>
            <p:ph type="sldNum" sz="quarter" idx="12"/>
          </p:nvPr>
        </p:nvSpPr>
        <p:spPr/>
        <p:txBody>
          <a:bodyPr/>
          <a:lstStyle/>
          <a:p>
            <a:fld id="{1DEEA7E9-5516-5743-BF21-D70B59367C81}" type="slidenum">
              <a:t>‹#›</a:t>
            </a:fld>
            <a:endParaRPr lang="en-US"/>
          </a:p>
        </p:txBody>
      </p:sp>
    </p:spTree>
    <p:extLst>
      <p:ext uri="{BB962C8B-B14F-4D97-AF65-F5344CB8AC3E}">
        <p14:creationId xmlns:p14="http://schemas.microsoft.com/office/powerpoint/2010/main" val="944763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EC6EA-BA36-7648-842B-3708BE92FE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E67217-0968-074D-B9F1-61E5839DD7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610F41-9E3C-F34C-8824-30F31183B3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369363-25CA-9C4D-A36F-CC125595A7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707420-AA9E-3246-8092-AE465470BE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08884F-27E9-7D4D-A51D-C139A1F79152}"/>
              </a:ext>
            </a:extLst>
          </p:cNvPr>
          <p:cNvSpPr>
            <a:spLocks noGrp="1"/>
          </p:cNvSpPr>
          <p:nvPr>
            <p:ph type="dt" sz="half" idx="10"/>
          </p:nvPr>
        </p:nvSpPr>
        <p:spPr/>
        <p:txBody>
          <a:bodyPr/>
          <a:lstStyle/>
          <a:p>
            <a:fld id="{68D76B01-FFE6-5742-B293-A2538A21CC89}" type="datetimeFigureOut">
              <a:t>8/25/24</a:t>
            </a:fld>
            <a:endParaRPr lang="en-US"/>
          </a:p>
        </p:txBody>
      </p:sp>
      <p:sp>
        <p:nvSpPr>
          <p:cNvPr id="8" name="Footer Placeholder 7">
            <a:extLst>
              <a:ext uri="{FF2B5EF4-FFF2-40B4-BE49-F238E27FC236}">
                <a16:creationId xmlns:a16="http://schemas.microsoft.com/office/drawing/2014/main" id="{3C2B341C-A5B1-AF40-B400-D8AEBB8C4C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C51D75-2DC4-8F4A-A07E-770F0A37E331}"/>
              </a:ext>
            </a:extLst>
          </p:cNvPr>
          <p:cNvSpPr>
            <a:spLocks noGrp="1"/>
          </p:cNvSpPr>
          <p:nvPr>
            <p:ph type="sldNum" sz="quarter" idx="12"/>
          </p:nvPr>
        </p:nvSpPr>
        <p:spPr/>
        <p:txBody>
          <a:bodyPr/>
          <a:lstStyle/>
          <a:p>
            <a:fld id="{1DEEA7E9-5516-5743-BF21-D70B59367C81}" type="slidenum">
              <a:t>‹#›</a:t>
            </a:fld>
            <a:endParaRPr lang="en-US"/>
          </a:p>
        </p:txBody>
      </p:sp>
    </p:spTree>
    <p:extLst>
      <p:ext uri="{BB962C8B-B14F-4D97-AF65-F5344CB8AC3E}">
        <p14:creationId xmlns:p14="http://schemas.microsoft.com/office/powerpoint/2010/main" val="54500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E8014-7A48-524C-BF6A-966CE59C45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41283F-EB61-4445-B443-A63550162A73}"/>
              </a:ext>
            </a:extLst>
          </p:cNvPr>
          <p:cNvSpPr>
            <a:spLocks noGrp="1"/>
          </p:cNvSpPr>
          <p:nvPr>
            <p:ph type="dt" sz="half" idx="10"/>
          </p:nvPr>
        </p:nvSpPr>
        <p:spPr/>
        <p:txBody>
          <a:bodyPr/>
          <a:lstStyle/>
          <a:p>
            <a:fld id="{68D76B01-FFE6-5742-B293-A2538A21CC89}" type="datetimeFigureOut">
              <a:t>8/25/24</a:t>
            </a:fld>
            <a:endParaRPr lang="en-US"/>
          </a:p>
        </p:txBody>
      </p:sp>
      <p:sp>
        <p:nvSpPr>
          <p:cNvPr id="4" name="Footer Placeholder 3">
            <a:extLst>
              <a:ext uri="{FF2B5EF4-FFF2-40B4-BE49-F238E27FC236}">
                <a16:creationId xmlns:a16="http://schemas.microsoft.com/office/drawing/2014/main" id="{192231D3-51F4-DE4B-8411-8A6FB664C4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EA1568-4F13-8C49-AAFF-1EEBC8489A2C}"/>
              </a:ext>
            </a:extLst>
          </p:cNvPr>
          <p:cNvSpPr>
            <a:spLocks noGrp="1"/>
          </p:cNvSpPr>
          <p:nvPr>
            <p:ph type="sldNum" sz="quarter" idx="12"/>
          </p:nvPr>
        </p:nvSpPr>
        <p:spPr/>
        <p:txBody>
          <a:bodyPr/>
          <a:lstStyle/>
          <a:p>
            <a:fld id="{1DEEA7E9-5516-5743-BF21-D70B59367C81}" type="slidenum">
              <a:t>‹#›</a:t>
            </a:fld>
            <a:endParaRPr lang="en-US"/>
          </a:p>
        </p:txBody>
      </p:sp>
    </p:spTree>
    <p:extLst>
      <p:ext uri="{BB962C8B-B14F-4D97-AF65-F5344CB8AC3E}">
        <p14:creationId xmlns:p14="http://schemas.microsoft.com/office/powerpoint/2010/main" val="2957452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18AB73-4F86-AE4C-A7E4-33CC54C2C534}"/>
              </a:ext>
            </a:extLst>
          </p:cNvPr>
          <p:cNvSpPr>
            <a:spLocks noGrp="1"/>
          </p:cNvSpPr>
          <p:nvPr>
            <p:ph type="dt" sz="half" idx="10"/>
          </p:nvPr>
        </p:nvSpPr>
        <p:spPr/>
        <p:txBody>
          <a:bodyPr/>
          <a:lstStyle/>
          <a:p>
            <a:fld id="{68D76B01-FFE6-5742-B293-A2538A21CC89}" type="datetimeFigureOut">
              <a:t>8/25/24</a:t>
            </a:fld>
            <a:endParaRPr lang="en-US"/>
          </a:p>
        </p:txBody>
      </p:sp>
      <p:sp>
        <p:nvSpPr>
          <p:cNvPr id="3" name="Footer Placeholder 2">
            <a:extLst>
              <a:ext uri="{FF2B5EF4-FFF2-40B4-BE49-F238E27FC236}">
                <a16:creationId xmlns:a16="http://schemas.microsoft.com/office/drawing/2014/main" id="{70950CBD-2603-5D46-B9D2-9FF893E39B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14407B-20A0-554B-8A15-BCDB6E8D8D09}"/>
              </a:ext>
            </a:extLst>
          </p:cNvPr>
          <p:cNvSpPr>
            <a:spLocks noGrp="1"/>
          </p:cNvSpPr>
          <p:nvPr>
            <p:ph type="sldNum" sz="quarter" idx="12"/>
          </p:nvPr>
        </p:nvSpPr>
        <p:spPr/>
        <p:txBody>
          <a:bodyPr/>
          <a:lstStyle/>
          <a:p>
            <a:fld id="{1DEEA7E9-5516-5743-BF21-D70B59367C81}" type="slidenum">
              <a:t>‹#›</a:t>
            </a:fld>
            <a:endParaRPr lang="en-US"/>
          </a:p>
        </p:txBody>
      </p:sp>
    </p:spTree>
    <p:extLst>
      <p:ext uri="{BB962C8B-B14F-4D97-AF65-F5344CB8AC3E}">
        <p14:creationId xmlns:p14="http://schemas.microsoft.com/office/powerpoint/2010/main" val="420193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91CAC-E298-0441-ACB6-3DE2A8CCBE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7832D8-3CCE-554E-B076-1FBDFA136C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16141C-568E-2A4C-92F9-6B6228DF22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E9C053-3146-BB4D-9596-A4EE8246E85E}"/>
              </a:ext>
            </a:extLst>
          </p:cNvPr>
          <p:cNvSpPr>
            <a:spLocks noGrp="1"/>
          </p:cNvSpPr>
          <p:nvPr>
            <p:ph type="dt" sz="half" idx="10"/>
          </p:nvPr>
        </p:nvSpPr>
        <p:spPr/>
        <p:txBody>
          <a:bodyPr/>
          <a:lstStyle/>
          <a:p>
            <a:fld id="{68D76B01-FFE6-5742-B293-A2538A21CC89}" type="datetimeFigureOut">
              <a:t>8/25/24</a:t>
            </a:fld>
            <a:endParaRPr lang="en-US"/>
          </a:p>
        </p:txBody>
      </p:sp>
      <p:sp>
        <p:nvSpPr>
          <p:cNvPr id="6" name="Footer Placeholder 5">
            <a:extLst>
              <a:ext uri="{FF2B5EF4-FFF2-40B4-BE49-F238E27FC236}">
                <a16:creationId xmlns:a16="http://schemas.microsoft.com/office/drawing/2014/main" id="{0E823B87-AAF2-024D-836D-4B91618E2C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EBA667-7697-E04B-B2CB-58A8FE4A11D3}"/>
              </a:ext>
            </a:extLst>
          </p:cNvPr>
          <p:cNvSpPr>
            <a:spLocks noGrp="1"/>
          </p:cNvSpPr>
          <p:nvPr>
            <p:ph type="sldNum" sz="quarter" idx="12"/>
          </p:nvPr>
        </p:nvSpPr>
        <p:spPr/>
        <p:txBody>
          <a:bodyPr/>
          <a:lstStyle/>
          <a:p>
            <a:fld id="{1DEEA7E9-5516-5743-BF21-D70B59367C81}" type="slidenum">
              <a:t>‹#›</a:t>
            </a:fld>
            <a:endParaRPr lang="en-US"/>
          </a:p>
        </p:txBody>
      </p:sp>
    </p:spTree>
    <p:extLst>
      <p:ext uri="{BB962C8B-B14F-4D97-AF65-F5344CB8AC3E}">
        <p14:creationId xmlns:p14="http://schemas.microsoft.com/office/powerpoint/2010/main" val="804716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71A81-6215-8845-8CEC-F3615EF5EA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555AB3-1ECE-2F4E-96A6-BFF52F2E5B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C49708-C717-6640-B2A2-4F3C527D7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E80F5F-AC19-F540-82A0-CBA6340217DE}"/>
              </a:ext>
            </a:extLst>
          </p:cNvPr>
          <p:cNvSpPr>
            <a:spLocks noGrp="1"/>
          </p:cNvSpPr>
          <p:nvPr>
            <p:ph type="dt" sz="half" idx="10"/>
          </p:nvPr>
        </p:nvSpPr>
        <p:spPr/>
        <p:txBody>
          <a:bodyPr/>
          <a:lstStyle/>
          <a:p>
            <a:fld id="{68D76B01-FFE6-5742-B293-A2538A21CC89}" type="datetimeFigureOut">
              <a:t>8/25/24</a:t>
            </a:fld>
            <a:endParaRPr lang="en-US"/>
          </a:p>
        </p:txBody>
      </p:sp>
      <p:sp>
        <p:nvSpPr>
          <p:cNvPr id="6" name="Footer Placeholder 5">
            <a:extLst>
              <a:ext uri="{FF2B5EF4-FFF2-40B4-BE49-F238E27FC236}">
                <a16:creationId xmlns:a16="http://schemas.microsoft.com/office/drawing/2014/main" id="{32E54FF0-07BF-5B47-A0D6-3F14E3D7C7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376EB4-B8F0-C843-B991-911E4AEE2AE5}"/>
              </a:ext>
            </a:extLst>
          </p:cNvPr>
          <p:cNvSpPr>
            <a:spLocks noGrp="1"/>
          </p:cNvSpPr>
          <p:nvPr>
            <p:ph type="sldNum" sz="quarter" idx="12"/>
          </p:nvPr>
        </p:nvSpPr>
        <p:spPr/>
        <p:txBody>
          <a:bodyPr/>
          <a:lstStyle/>
          <a:p>
            <a:fld id="{1DEEA7E9-5516-5743-BF21-D70B59367C81}" type="slidenum">
              <a:t>‹#›</a:t>
            </a:fld>
            <a:endParaRPr lang="en-US"/>
          </a:p>
        </p:txBody>
      </p:sp>
    </p:spTree>
    <p:extLst>
      <p:ext uri="{BB962C8B-B14F-4D97-AF65-F5344CB8AC3E}">
        <p14:creationId xmlns:p14="http://schemas.microsoft.com/office/powerpoint/2010/main" val="2803861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9E5E2B-133D-6C47-93CA-28BE672AB6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4659B0-F323-4540-A32C-B589CCCD8D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E1422A-8FB7-6444-94C0-FD59CA4696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D76B01-FFE6-5742-B293-A2538A21CC89}" type="datetimeFigureOut">
              <a:t>8/25/24</a:t>
            </a:fld>
            <a:endParaRPr lang="en-US"/>
          </a:p>
        </p:txBody>
      </p:sp>
      <p:sp>
        <p:nvSpPr>
          <p:cNvPr id="5" name="Footer Placeholder 4">
            <a:extLst>
              <a:ext uri="{FF2B5EF4-FFF2-40B4-BE49-F238E27FC236}">
                <a16:creationId xmlns:a16="http://schemas.microsoft.com/office/drawing/2014/main" id="{ED261D06-8B47-A44C-93C1-4541C0050E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DA74EC-DAAB-0743-B461-8D656A5B2B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EEA7E9-5516-5743-BF21-D70B59367C81}" type="slidenum">
              <a:t>‹#›</a:t>
            </a:fld>
            <a:endParaRPr lang="en-US"/>
          </a:p>
        </p:txBody>
      </p:sp>
    </p:spTree>
    <p:extLst>
      <p:ext uri="{BB962C8B-B14F-4D97-AF65-F5344CB8AC3E}">
        <p14:creationId xmlns:p14="http://schemas.microsoft.com/office/powerpoint/2010/main" val="13390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12.jpeg"/><Relationship Id="rId5" Type="http://schemas.openxmlformats.org/officeDocument/2006/relationships/image" Target="../media/image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image" Target="../media/image26.jpe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2.png"/><Relationship Id="rId5" Type="http://schemas.openxmlformats.org/officeDocument/2006/relationships/image" Target="../media/image32.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30.xml"/><Relationship Id="rId7"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34.png"/><Relationship Id="rId5" Type="http://schemas.openxmlformats.org/officeDocument/2006/relationships/image" Target="../media/image9.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32.xml"/><Relationship Id="rId7" Type="http://schemas.openxmlformats.org/officeDocument/2006/relationships/image" Target="../media/image36.png"/><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37.png"/><Relationship Id="rId5" Type="http://schemas.openxmlformats.org/officeDocument/2006/relationships/image" Target="../media/image9.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34.xml"/><Relationship Id="rId7"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33.png"/><Relationship Id="rId5" Type="http://schemas.openxmlformats.org/officeDocument/2006/relationships/image" Target="../media/image9.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41.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17.xml"/><Relationship Id="rId7" Type="http://schemas.openxmlformats.org/officeDocument/2006/relationships/chart" Target="../charts/chart5.xml"/><Relationship Id="rId12" Type="http://schemas.openxmlformats.org/officeDocument/2006/relationships/chart" Target="../charts/chart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40.png"/><Relationship Id="rId11" Type="http://schemas.openxmlformats.org/officeDocument/2006/relationships/chart" Target="../charts/chart6.xml"/><Relationship Id="rId5" Type="http://schemas.openxmlformats.org/officeDocument/2006/relationships/slideLayout" Target="../slideLayouts/slideLayout7.xml"/><Relationship Id="rId10" Type="http://schemas.openxmlformats.org/officeDocument/2006/relationships/image" Target="../media/image44.png"/><Relationship Id="rId4" Type="http://schemas.openxmlformats.org/officeDocument/2006/relationships/tags" Target="../tags/tag18.xml"/><Relationship Id="rId9"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47.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49.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image" Target="../media/image48.png"/><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45.png"/><Relationship Id="rId17" Type="http://schemas.openxmlformats.org/officeDocument/2006/relationships/image" Target="../media/image52.png"/><Relationship Id="rId2" Type="http://schemas.openxmlformats.org/officeDocument/2006/relationships/tags" Target="../tags/tag24.xml"/><Relationship Id="rId16" Type="http://schemas.openxmlformats.org/officeDocument/2006/relationships/image" Target="../media/image51.png"/><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46.png"/><Relationship Id="rId5" Type="http://schemas.openxmlformats.org/officeDocument/2006/relationships/tags" Target="../tags/tag27.xml"/><Relationship Id="rId15" Type="http://schemas.openxmlformats.org/officeDocument/2006/relationships/image" Target="../media/image50.png"/><Relationship Id="rId10" Type="http://schemas.openxmlformats.org/officeDocument/2006/relationships/image" Target="../media/image40.png"/><Relationship Id="rId4" Type="http://schemas.openxmlformats.org/officeDocument/2006/relationships/tags" Target="../tags/tag26.xml"/><Relationship Id="rId9" Type="http://schemas.openxmlformats.org/officeDocument/2006/relationships/slideLayout" Target="../slideLayouts/slideLayout7.xml"/><Relationship Id="rId1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image" Target="../media/image54.png"/><Relationship Id="rId18" Type="http://schemas.openxmlformats.org/officeDocument/2006/relationships/customXml" Target="../ink/ink1.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image" Target="../media/image53.png"/><Relationship Id="rId17" Type="http://schemas.openxmlformats.org/officeDocument/2006/relationships/image" Target="../media/image57.png"/><Relationship Id="rId2" Type="http://schemas.openxmlformats.org/officeDocument/2006/relationships/tags" Target="../tags/tag32.xml"/><Relationship Id="rId16" Type="http://schemas.openxmlformats.org/officeDocument/2006/relationships/chart" Target="../charts/chart9.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47.png"/><Relationship Id="rId5" Type="http://schemas.openxmlformats.org/officeDocument/2006/relationships/tags" Target="../tags/tag35.xml"/><Relationship Id="rId15" Type="http://schemas.openxmlformats.org/officeDocument/2006/relationships/image" Target="../media/image56.png"/><Relationship Id="rId10" Type="http://schemas.openxmlformats.org/officeDocument/2006/relationships/chart" Target="../charts/chart8.xml"/><Relationship Id="rId19" Type="http://schemas.openxmlformats.org/officeDocument/2006/relationships/image" Target="../media/image58.png"/><Relationship Id="rId4" Type="http://schemas.openxmlformats.org/officeDocument/2006/relationships/tags" Target="../tags/tag34.xml"/><Relationship Id="rId9" Type="http://schemas.openxmlformats.org/officeDocument/2006/relationships/slideLayout" Target="../slideLayouts/slideLayout7.xml"/><Relationship Id="rId14" Type="http://schemas.openxmlformats.org/officeDocument/2006/relationships/image" Target="../media/image55.png"/></Relationships>
</file>

<file path=ppt/slides/_rels/slide51.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image" Target="../media/image59.png"/><Relationship Id="rId18" Type="http://schemas.openxmlformats.org/officeDocument/2006/relationships/customXml" Target="../ink/ink2.xml"/><Relationship Id="rId3" Type="http://schemas.openxmlformats.org/officeDocument/2006/relationships/tags" Target="../tags/tag41.xml"/><Relationship Id="rId21" Type="http://schemas.openxmlformats.org/officeDocument/2006/relationships/image" Target="../media/image58.png"/><Relationship Id="rId7" Type="http://schemas.openxmlformats.org/officeDocument/2006/relationships/tags" Target="../tags/tag45.xml"/><Relationship Id="rId12" Type="http://schemas.openxmlformats.org/officeDocument/2006/relationships/image" Target="../media/image56.png"/><Relationship Id="rId17" Type="http://schemas.openxmlformats.org/officeDocument/2006/relationships/image" Target="../media/image57.png"/><Relationship Id="rId2" Type="http://schemas.openxmlformats.org/officeDocument/2006/relationships/tags" Target="../tags/tag40.xml"/><Relationship Id="rId16" Type="http://schemas.openxmlformats.org/officeDocument/2006/relationships/chart" Target="../charts/chart11.xml"/><Relationship Id="rId20" Type="http://schemas.openxmlformats.org/officeDocument/2006/relationships/customXml" Target="../ink/ink3.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47.png"/><Relationship Id="rId5" Type="http://schemas.openxmlformats.org/officeDocument/2006/relationships/tags" Target="../tags/tag43.xml"/><Relationship Id="rId15" Type="http://schemas.openxmlformats.org/officeDocument/2006/relationships/image" Target="../media/image55.png"/><Relationship Id="rId10" Type="http://schemas.openxmlformats.org/officeDocument/2006/relationships/chart" Target="../charts/chart10.xml"/><Relationship Id="rId19" Type="http://schemas.openxmlformats.org/officeDocument/2006/relationships/image" Target="../media/image60.png"/><Relationship Id="rId4" Type="http://schemas.openxmlformats.org/officeDocument/2006/relationships/tags" Target="../tags/tag42.xml"/><Relationship Id="rId9" Type="http://schemas.openxmlformats.org/officeDocument/2006/relationships/slideLayout" Target="../slideLayouts/slideLayout7.xml"/><Relationship Id="rId14" Type="http://schemas.openxmlformats.org/officeDocument/2006/relationships/image" Target="../media/image54.png"/></Relationships>
</file>

<file path=ppt/slides/_rels/slide52.xml.rels><?xml version="1.0" encoding="UTF-8" standalone="yes"?>
<Relationships xmlns="http://schemas.openxmlformats.org/package/2006/relationships"><Relationship Id="rId8" Type="http://schemas.openxmlformats.org/officeDocument/2006/relationships/tags" Target="../tags/tag54.xml"/><Relationship Id="rId13" Type="http://schemas.openxmlformats.org/officeDocument/2006/relationships/image" Target="../media/image47.png"/><Relationship Id="rId18" Type="http://schemas.openxmlformats.org/officeDocument/2006/relationships/customXml" Target="../ink/ink4.xml"/><Relationship Id="rId3" Type="http://schemas.openxmlformats.org/officeDocument/2006/relationships/tags" Target="../tags/tag49.xml"/><Relationship Id="rId21" Type="http://schemas.openxmlformats.org/officeDocument/2006/relationships/image" Target="../media/image58.png"/><Relationship Id="rId7" Type="http://schemas.openxmlformats.org/officeDocument/2006/relationships/tags" Target="../tags/tag53.xml"/><Relationship Id="rId12" Type="http://schemas.openxmlformats.org/officeDocument/2006/relationships/image" Target="../media/image54.png"/><Relationship Id="rId17" Type="http://schemas.openxmlformats.org/officeDocument/2006/relationships/image" Target="../media/image56.png"/><Relationship Id="rId2" Type="http://schemas.openxmlformats.org/officeDocument/2006/relationships/tags" Target="../tags/tag48.xml"/><Relationship Id="rId16" Type="http://schemas.openxmlformats.org/officeDocument/2006/relationships/chart" Target="../charts/chart13.xml"/><Relationship Id="rId20" Type="http://schemas.openxmlformats.org/officeDocument/2006/relationships/customXml" Target="../ink/ink5.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image" Target="../media/image57.png"/><Relationship Id="rId5" Type="http://schemas.openxmlformats.org/officeDocument/2006/relationships/tags" Target="../tags/tag51.xml"/><Relationship Id="rId15" Type="http://schemas.openxmlformats.org/officeDocument/2006/relationships/image" Target="../media/image55.png"/><Relationship Id="rId10" Type="http://schemas.openxmlformats.org/officeDocument/2006/relationships/chart" Target="../charts/chart12.xml"/><Relationship Id="rId19" Type="http://schemas.openxmlformats.org/officeDocument/2006/relationships/image" Target="../media/image60.png"/><Relationship Id="rId4" Type="http://schemas.openxmlformats.org/officeDocument/2006/relationships/tags" Target="../tags/tag50.xml"/><Relationship Id="rId9" Type="http://schemas.openxmlformats.org/officeDocument/2006/relationships/slideLayout" Target="../slideLayouts/slideLayout7.xml"/><Relationship Id="rId14" Type="http://schemas.openxmlformats.org/officeDocument/2006/relationships/image" Target="../media/image61.png"/><Relationship Id="rId22" Type="http://schemas.openxmlformats.org/officeDocument/2006/relationships/customXml" Target="../ink/ink6.xml"/></Relationships>
</file>

<file path=ppt/slides/_rels/slide53.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image" Target="../media/image47.png"/><Relationship Id="rId18" Type="http://schemas.openxmlformats.org/officeDocument/2006/relationships/customXml" Target="../ink/ink7.xml"/><Relationship Id="rId3" Type="http://schemas.openxmlformats.org/officeDocument/2006/relationships/tags" Target="../tags/tag57.xml"/><Relationship Id="rId21" Type="http://schemas.openxmlformats.org/officeDocument/2006/relationships/image" Target="../media/image58.png"/><Relationship Id="rId7" Type="http://schemas.openxmlformats.org/officeDocument/2006/relationships/tags" Target="../tags/tag61.xml"/><Relationship Id="rId12" Type="http://schemas.openxmlformats.org/officeDocument/2006/relationships/image" Target="../media/image54.png"/><Relationship Id="rId17" Type="http://schemas.openxmlformats.org/officeDocument/2006/relationships/image" Target="../media/image56.png"/><Relationship Id="rId2" Type="http://schemas.openxmlformats.org/officeDocument/2006/relationships/tags" Target="../tags/tag56.xml"/><Relationship Id="rId16" Type="http://schemas.openxmlformats.org/officeDocument/2006/relationships/chart" Target="../charts/chart15.xml"/><Relationship Id="rId20" Type="http://schemas.openxmlformats.org/officeDocument/2006/relationships/customXml" Target="../ink/ink8.xml"/><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image" Target="../media/image57.png"/><Relationship Id="rId5" Type="http://schemas.openxmlformats.org/officeDocument/2006/relationships/tags" Target="../tags/tag59.xml"/><Relationship Id="rId15" Type="http://schemas.openxmlformats.org/officeDocument/2006/relationships/image" Target="../media/image55.png"/><Relationship Id="rId10" Type="http://schemas.openxmlformats.org/officeDocument/2006/relationships/chart" Target="../charts/chart14.xml"/><Relationship Id="rId19" Type="http://schemas.openxmlformats.org/officeDocument/2006/relationships/image" Target="../media/image60.png"/><Relationship Id="rId4" Type="http://schemas.openxmlformats.org/officeDocument/2006/relationships/tags" Target="../tags/tag58.xml"/><Relationship Id="rId9" Type="http://schemas.openxmlformats.org/officeDocument/2006/relationships/slideLayout" Target="../slideLayouts/slideLayout7.xml"/><Relationship Id="rId14" Type="http://schemas.openxmlformats.org/officeDocument/2006/relationships/image" Target="../media/image61.png"/><Relationship Id="rId22" Type="http://schemas.openxmlformats.org/officeDocument/2006/relationships/customXml" Target="../ink/ink9.xml"/></Relationships>
</file>

<file path=ppt/slides/_rels/slide5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65.xml"/><Relationship Id="rId7" Type="http://schemas.openxmlformats.org/officeDocument/2006/relationships/image" Target="../media/image46.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40.png"/><Relationship Id="rId5" Type="http://schemas.openxmlformats.org/officeDocument/2006/relationships/slideLayout" Target="../slideLayouts/slideLayout7.xml"/><Relationship Id="rId4" Type="http://schemas.openxmlformats.org/officeDocument/2006/relationships/tags" Target="../tags/tag66.xml"/><Relationship Id="rId9" Type="http://schemas.openxmlformats.org/officeDocument/2006/relationships/image" Target="../media/image48.png"/></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66.png"/><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image" Target="../media/image65.png"/><Relationship Id="rId2" Type="http://schemas.openxmlformats.org/officeDocument/2006/relationships/tags" Target="../tags/tag68.xml"/><Relationship Id="rId16" Type="http://schemas.openxmlformats.org/officeDocument/2006/relationships/chart" Target="../charts/chart16.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image" Target="../media/image64.png"/><Relationship Id="rId5" Type="http://schemas.openxmlformats.org/officeDocument/2006/relationships/tags" Target="../tags/tag71.xml"/><Relationship Id="rId15" Type="http://schemas.openxmlformats.org/officeDocument/2006/relationships/image" Target="../media/image54.png"/><Relationship Id="rId10" Type="http://schemas.openxmlformats.org/officeDocument/2006/relationships/image" Target="../media/image63.png"/><Relationship Id="rId4" Type="http://schemas.openxmlformats.org/officeDocument/2006/relationships/tags" Target="../tags/tag70.xml"/><Relationship Id="rId9" Type="http://schemas.openxmlformats.org/officeDocument/2006/relationships/image" Target="../media/image47.png"/><Relationship Id="rId14" Type="http://schemas.openxmlformats.org/officeDocument/2006/relationships/image" Target="../media/image57.png"/></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76.xml"/><Relationship Id="rId7" Type="http://schemas.openxmlformats.org/officeDocument/2006/relationships/image" Target="../media/image69.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68.png"/><Relationship Id="rId11" Type="http://schemas.openxmlformats.org/officeDocument/2006/relationships/image" Target="../media/image66.png"/><Relationship Id="rId5" Type="http://schemas.openxmlformats.org/officeDocument/2006/relationships/slideLayout" Target="../slideLayouts/slideLayout7.xml"/><Relationship Id="rId10" Type="http://schemas.openxmlformats.org/officeDocument/2006/relationships/image" Target="../media/image65.png"/><Relationship Id="rId4" Type="http://schemas.openxmlformats.org/officeDocument/2006/relationships/tags" Target="../tags/tag77.xml"/><Relationship Id="rId9" Type="http://schemas.openxmlformats.org/officeDocument/2006/relationships/image" Target="../media/image64.png"/></Relationships>
</file>

<file path=ppt/slides/_rels/slide5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80.xml"/><Relationship Id="rId7" Type="http://schemas.openxmlformats.org/officeDocument/2006/relationships/image" Target="../media/image71.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70.png"/><Relationship Id="rId11" Type="http://schemas.openxmlformats.org/officeDocument/2006/relationships/image" Target="../media/image66.png"/><Relationship Id="rId5" Type="http://schemas.openxmlformats.org/officeDocument/2006/relationships/slideLayout" Target="../slideLayouts/slideLayout7.xml"/><Relationship Id="rId10" Type="http://schemas.openxmlformats.org/officeDocument/2006/relationships/image" Target="../media/image65.png"/><Relationship Id="rId4" Type="http://schemas.openxmlformats.org/officeDocument/2006/relationships/tags" Target="../tags/tag81.xml"/><Relationship Id="rId9" Type="http://schemas.openxmlformats.org/officeDocument/2006/relationships/image" Target="../media/image64.png"/></Relationships>
</file>

<file path=ppt/slides/_rels/slide5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84.xml"/><Relationship Id="rId7" Type="http://schemas.openxmlformats.org/officeDocument/2006/relationships/image" Target="../media/image73.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72.png"/><Relationship Id="rId11" Type="http://schemas.openxmlformats.org/officeDocument/2006/relationships/image" Target="../media/image66.png"/><Relationship Id="rId5" Type="http://schemas.openxmlformats.org/officeDocument/2006/relationships/slideLayout" Target="../slideLayouts/slideLayout7.xml"/><Relationship Id="rId10" Type="http://schemas.openxmlformats.org/officeDocument/2006/relationships/image" Target="../media/image65.png"/><Relationship Id="rId4" Type="http://schemas.openxmlformats.org/officeDocument/2006/relationships/tags" Target="../tags/tag85.xml"/><Relationship Id="rId9"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6.jpg"/></Relationships>
</file>

<file path=ppt/slides/_rels/slide6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88.xml"/><Relationship Id="rId7" Type="http://schemas.openxmlformats.org/officeDocument/2006/relationships/image" Target="../media/image75.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74.png"/><Relationship Id="rId11" Type="http://schemas.openxmlformats.org/officeDocument/2006/relationships/image" Target="../media/image66.png"/><Relationship Id="rId5" Type="http://schemas.openxmlformats.org/officeDocument/2006/relationships/slideLayout" Target="../slideLayouts/slideLayout7.xml"/><Relationship Id="rId10" Type="http://schemas.openxmlformats.org/officeDocument/2006/relationships/image" Target="../media/image65.png"/><Relationship Id="rId4" Type="http://schemas.openxmlformats.org/officeDocument/2006/relationships/tags" Target="../tags/tag89.xml"/><Relationship Id="rId9" Type="http://schemas.openxmlformats.org/officeDocument/2006/relationships/image" Target="../media/image6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92.xml"/><Relationship Id="rId7" Type="http://schemas.openxmlformats.org/officeDocument/2006/relationships/notesSlide" Target="../notesSlides/notesSlide35.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slideLayout" Target="../slideLayouts/slideLayout7.xml"/><Relationship Id="rId5" Type="http://schemas.openxmlformats.org/officeDocument/2006/relationships/tags" Target="../tags/tag94.xml"/><Relationship Id="rId10" Type="http://schemas.openxmlformats.org/officeDocument/2006/relationships/image" Target="../media/image46.png"/><Relationship Id="rId4" Type="http://schemas.openxmlformats.org/officeDocument/2006/relationships/tags" Target="../tags/tag93.xml"/><Relationship Id="rId9" Type="http://schemas.openxmlformats.org/officeDocument/2006/relationships/image" Target="../media/image76.png"/></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customXml" Target="../ink/ink10.xml"/></Relationships>
</file>

<file path=ppt/slides/_rels/slide6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97.xml"/><Relationship Id="rId7" Type="http://schemas.openxmlformats.org/officeDocument/2006/relationships/image" Target="../media/image80.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79.png"/><Relationship Id="rId5" Type="http://schemas.openxmlformats.org/officeDocument/2006/relationships/slideLayout" Target="../slideLayouts/slideLayout7.xml"/><Relationship Id="rId4" Type="http://schemas.openxmlformats.org/officeDocument/2006/relationships/tags" Target="../tags/tag98.xml"/><Relationship Id="rId9" Type="http://schemas.openxmlformats.org/officeDocument/2006/relationships/image" Target="../media/image8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F4F0B-0468-6B47-B7B9-8AE2E9B49B50}"/>
              </a:ext>
            </a:extLst>
          </p:cNvPr>
          <p:cNvSpPr>
            <a:spLocks noGrp="1"/>
          </p:cNvSpPr>
          <p:nvPr>
            <p:ph type="title"/>
          </p:nvPr>
        </p:nvSpPr>
        <p:spPr/>
        <p:txBody>
          <a:bodyPr/>
          <a:lstStyle/>
          <a:p>
            <a:r>
              <a:rPr lang="en-US" b="1"/>
              <a:t>Lecture </a:t>
            </a:r>
            <a:r>
              <a:rPr lang="en-US" b="1" i="1"/>
              <a:t>1</a:t>
            </a:r>
            <a:r>
              <a:rPr lang="en-US" b="1"/>
              <a:t> – Machine leanring basics</a:t>
            </a:r>
          </a:p>
        </p:txBody>
      </p:sp>
      <p:sp>
        <p:nvSpPr>
          <p:cNvPr id="3" name="Text Placeholder 2">
            <a:extLst>
              <a:ext uri="{FF2B5EF4-FFF2-40B4-BE49-F238E27FC236}">
                <a16:creationId xmlns:a16="http://schemas.microsoft.com/office/drawing/2014/main" id="{3554FF6E-E800-B549-A8D2-36214EB865CE}"/>
              </a:ext>
            </a:extLst>
          </p:cNvPr>
          <p:cNvSpPr>
            <a:spLocks noGrp="1"/>
          </p:cNvSpPr>
          <p:nvPr>
            <p:ph type="body" idx="1"/>
          </p:nvPr>
        </p:nvSpPr>
        <p:spPr/>
        <p:txBody>
          <a:bodyPr>
            <a:normAutofit/>
          </a:bodyPr>
          <a:lstStyle/>
          <a:p>
            <a:r>
              <a:rPr lang="en-US" sz="2800">
                <a:effectLst/>
                <a:latin typeface="Arial" panose="020B0604020202020204" pitchFamily="34" charset="0"/>
                <a:ea typeface="Calibri" panose="020F0502020204030204" pitchFamily="34" charset="0"/>
              </a:rPr>
              <a:t>AI in Genetics</a:t>
            </a:r>
            <a:endParaRPr lang="en-US" sz="2800" i="1">
              <a:effectLst/>
              <a:latin typeface="Arial" panose="020B0604020202020204" pitchFamily="34" charset="0"/>
              <a:ea typeface="Calibri" panose="020F0502020204030204" pitchFamily="34" charset="0"/>
            </a:endParaRPr>
          </a:p>
          <a:p>
            <a:r>
              <a:rPr lang="en-US" sz="2800" i="1">
                <a:effectLst/>
                <a:latin typeface="Arial" panose="020B0604020202020204" pitchFamily="34" charset="0"/>
                <a:ea typeface="Calibri" panose="020F0502020204030204" pitchFamily="34" charset="0"/>
              </a:rPr>
              <a:t>ZOO6927 / BOT6935 / ZOO4926</a:t>
            </a:r>
            <a:endParaRPr lang="en-US" sz="280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906921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D6D0217C-0A3E-65AC-4C46-024854EA67DC}"/>
              </a:ext>
            </a:extLst>
          </p:cNvPr>
          <p:cNvSpPr/>
          <p:nvPr/>
        </p:nvSpPr>
        <p:spPr>
          <a:xfrm>
            <a:off x="3224347" y="1287418"/>
            <a:ext cx="6087650" cy="4421688"/>
          </a:xfrm>
          <a:prstGeom prst="roundRect">
            <a:avLst>
              <a:gd name="adj" fmla="val 5619"/>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342322AF-41A8-BEED-9196-33D6CA519AA5}"/>
              </a:ext>
            </a:extLst>
          </p:cNvPr>
          <p:cNvSpPr/>
          <p:nvPr/>
        </p:nvSpPr>
        <p:spPr>
          <a:xfrm>
            <a:off x="3426851" y="1901193"/>
            <a:ext cx="2732109" cy="3601234"/>
          </a:xfrm>
          <a:prstGeom prst="roundRect">
            <a:avLst>
              <a:gd name="adj" fmla="val 5619"/>
            </a:avLst>
          </a:prstGeom>
          <a:solidFill>
            <a:srgbClr val="DCEBF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C9B3F09-1A00-7006-AF96-B5B663C20542}"/>
              </a:ext>
            </a:extLst>
          </p:cNvPr>
          <p:cNvSpPr txBox="1"/>
          <p:nvPr/>
        </p:nvSpPr>
        <p:spPr>
          <a:xfrm>
            <a:off x="3422801" y="2027665"/>
            <a:ext cx="2732109" cy="707886"/>
          </a:xfrm>
          <a:prstGeom prst="rect">
            <a:avLst/>
          </a:prstGeom>
          <a:noFill/>
        </p:spPr>
        <p:txBody>
          <a:bodyPr wrap="square" rtlCol="0">
            <a:spAutoFit/>
          </a:bodyPr>
          <a:lstStyle/>
          <a:p>
            <a:pPr algn="ctr"/>
            <a:r>
              <a:rPr lang="en-US" sz="2000" dirty="0">
                <a:latin typeface="Avenir Medium" panose="02000503020000020003" pitchFamily="2" charset="0"/>
              </a:rPr>
              <a:t>Top-Down</a:t>
            </a:r>
          </a:p>
          <a:p>
            <a:pPr algn="ctr"/>
            <a:r>
              <a:rPr lang="en-US" sz="2000" dirty="0">
                <a:latin typeface="Avenir Medium" panose="02000503020000020003" pitchFamily="2" charset="0"/>
              </a:rPr>
              <a:t>(Symbolic AI)</a:t>
            </a:r>
          </a:p>
        </p:txBody>
      </p:sp>
      <p:sp>
        <p:nvSpPr>
          <p:cNvPr id="13" name="TextBox 12">
            <a:extLst>
              <a:ext uri="{FF2B5EF4-FFF2-40B4-BE49-F238E27FC236}">
                <a16:creationId xmlns:a16="http://schemas.microsoft.com/office/drawing/2014/main" id="{BEA95A2C-94A9-33EC-82A7-3996446B0EB1}"/>
              </a:ext>
            </a:extLst>
          </p:cNvPr>
          <p:cNvSpPr txBox="1"/>
          <p:nvPr/>
        </p:nvSpPr>
        <p:spPr>
          <a:xfrm>
            <a:off x="3502006" y="2663801"/>
            <a:ext cx="2609013" cy="1077218"/>
          </a:xfrm>
          <a:prstGeom prst="rect">
            <a:avLst/>
          </a:prstGeom>
          <a:noFill/>
        </p:spPr>
        <p:txBody>
          <a:bodyPr wrap="square" rtlCol="0">
            <a:spAutoFit/>
          </a:bodyPr>
          <a:lstStyle/>
          <a:p>
            <a:r>
              <a:rPr lang="en-US" sz="1600" i="1" dirty="0">
                <a:latin typeface="Avenir" panose="02000503020000020003" pitchFamily="2" charset="0"/>
              </a:rPr>
              <a:t>Logic-based systems</a:t>
            </a:r>
          </a:p>
          <a:p>
            <a:r>
              <a:rPr lang="en-US" sz="1600" i="1" dirty="0">
                <a:latin typeface="Avenir" panose="02000503020000020003" pitchFamily="2" charset="0"/>
              </a:rPr>
              <a:t>Expert systems</a:t>
            </a:r>
          </a:p>
          <a:p>
            <a:r>
              <a:rPr lang="en-US" sz="1600" i="1" dirty="0">
                <a:latin typeface="Avenir" panose="02000503020000020003" pitchFamily="2" charset="0"/>
              </a:rPr>
              <a:t>Knowledge representation</a:t>
            </a:r>
          </a:p>
          <a:p>
            <a:r>
              <a:rPr lang="en-US" sz="1600" i="1" dirty="0">
                <a:latin typeface="Avenir" panose="02000503020000020003" pitchFamily="2" charset="0"/>
              </a:rPr>
              <a:t>Machine reasoning</a:t>
            </a:r>
          </a:p>
        </p:txBody>
      </p:sp>
      <p:sp>
        <p:nvSpPr>
          <p:cNvPr id="17" name="Rounded Rectangle 16">
            <a:extLst>
              <a:ext uri="{FF2B5EF4-FFF2-40B4-BE49-F238E27FC236}">
                <a16:creationId xmlns:a16="http://schemas.microsoft.com/office/drawing/2014/main" id="{90BFFA2E-61A0-0C45-0FA0-824B3A626633}"/>
              </a:ext>
            </a:extLst>
          </p:cNvPr>
          <p:cNvSpPr/>
          <p:nvPr/>
        </p:nvSpPr>
        <p:spPr>
          <a:xfrm>
            <a:off x="6367399" y="1901192"/>
            <a:ext cx="2732109" cy="3601234"/>
          </a:xfrm>
          <a:prstGeom prst="roundRect">
            <a:avLst>
              <a:gd name="adj" fmla="val 5619"/>
            </a:avLst>
          </a:prstGeom>
          <a:solidFill>
            <a:srgbClr val="DCEBF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FA18A21-149C-8BFA-E56E-B02FD4ED2561}"/>
              </a:ext>
            </a:extLst>
          </p:cNvPr>
          <p:cNvSpPr txBox="1"/>
          <p:nvPr/>
        </p:nvSpPr>
        <p:spPr>
          <a:xfrm>
            <a:off x="6361464" y="2020421"/>
            <a:ext cx="2738044" cy="400110"/>
          </a:xfrm>
          <a:prstGeom prst="rect">
            <a:avLst/>
          </a:prstGeom>
          <a:noFill/>
        </p:spPr>
        <p:txBody>
          <a:bodyPr wrap="square" rtlCol="0">
            <a:spAutoFit/>
          </a:bodyPr>
          <a:lstStyle/>
          <a:p>
            <a:pPr algn="ctr"/>
            <a:r>
              <a:rPr lang="en-US" sz="2000" dirty="0">
                <a:latin typeface="Avenir Medium" panose="02000503020000020003" pitchFamily="2" charset="0"/>
              </a:rPr>
              <a:t>Bottom-Up</a:t>
            </a:r>
          </a:p>
        </p:txBody>
      </p:sp>
      <p:sp>
        <p:nvSpPr>
          <p:cNvPr id="18" name="Rounded Rectangle 17">
            <a:extLst>
              <a:ext uri="{FF2B5EF4-FFF2-40B4-BE49-F238E27FC236}">
                <a16:creationId xmlns:a16="http://schemas.microsoft.com/office/drawing/2014/main" id="{CF09C3D6-04BE-B572-2B79-FD6D3338F7AA}"/>
              </a:ext>
            </a:extLst>
          </p:cNvPr>
          <p:cNvSpPr/>
          <p:nvPr/>
        </p:nvSpPr>
        <p:spPr>
          <a:xfrm>
            <a:off x="6494623" y="2447964"/>
            <a:ext cx="2508262" cy="2922940"/>
          </a:xfrm>
          <a:prstGeom prst="roundRect">
            <a:avLst>
              <a:gd name="adj" fmla="val 5619"/>
            </a:avLst>
          </a:prstGeom>
          <a:solidFill>
            <a:srgbClr val="C3DDF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3882CE-F307-A9E7-3C4B-09FBDE699652}"/>
              </a:ext>
            </a:extLst>
          </p:cNvPr>
          <p:cNvSpPr txBox="1"/>
          <p:nvPr/>
        </p:nvSpPr>
        <p:spPr>
          <a:xfrm>
            <a:off x="5875162" y="2562991"/>
            <a:ext cx="3845491" cy="400110"/>
          </a:xfrm>
          <a:prstGeom prst="rect">
            <a:avLst/>
          </a:prstGeom>
          <a:noFill/>
        </p:spPr>
        <p:txBody>
          <a:bodyPr wrap="square" rtlCol="0">
            <a:spAutoFit/>
          </a:bodyPr>
          <a:lstStyle/>
          <a:p>
            <a:pPr algn="ctr"/>
            <a:r>
              <a:rPr lang="en-US" sz="2000" dirty="0">
                <a:latin typeface="Avenir Medium" panose="02000503020000020003" pitchFamily="2" charset="0"/>
              </a:rPr>
              <a:t>Machine Learning</a:t>
            </a:r>
          </a:p>
        </p:txBody>
      </p:sp>
      <p:sp>
        <p:nvSpPr>
          <p:cNvPr id="12" name="TextBox 11">
            <a:extLst>
              <a:ext uri="{FF2B5EF4-FFF2-40B4-BE49-F238E27FC236}">
                <a16:creationId xmlns:a16="http://schemas.microsoft.com/office/drawing/2014/main" id="{2470E4EA-EE13-7EB0-77D6-012BA6F1EF03}"/>
              </a:ext>
            </a:extLst>
          </p:cNvPr>
          <p:cNvSpPr txBox="1"/>
          <p:nvPr/>
        </p:nvSpPr>
        <p:spPr>
          <a:xfrm>
            <a:off x="6519675" y="2911776"/>
            <a:ext cx="3093072" cy="861774"/>
          </a:xfrm>
          <a:prstGeom prst="rect">
            <a:avLst/>
          </a:prstGeom>
          <a:noFill/>
        </p:spPr>
        <p:txBody>
          <a:bodyPr wrap="square" rtlCol="0">
            <a:spAutoFit/>
          </a:bodyPr>
          <a:lstStyle/>
          <a:p>
            <a:r>
              <a:rPr lang="en-US" sz="1600" i="1" dirty="0">
                <a:latin typeface="Avenir" panose="02000503020000020003" pitchFamily="2" charset="0"/>
              </a:rPr>
              <a:t>Regression</a:t>
            </a:r>
          </a:p>
          <a:p>
            <a:r>
              <a:rPr lang="en-US" sz="1600" i="1" dirty="0">
                <a:latin typeface="Avenir" panose="02000503020000020003" pitchFamily="2" charset="0"/>
              </a:rPr>
              <a:t>Support Vector Machines</a:t>
            </a:r>
          </a:p>
          <a:p>
            <a:r>
              <a:rPr lang="en-US" sz="1600" i="1" dirty="0">
                <a:latin typeface="Avenir" panose="02000503020000020003" pitchFamily="2" charset="0"/>
              </a:rPr>
              <a:t>Tree-Based Methods</a:t>
            </a:r>
          </a:p>
        </p:txBody>
      </p:sp>
      <p:sp>
        <p:nvSpPr>
          <p:cNvPr id="19" name="Rounded Rectangle 18">
            <a:extLst>
              <a:ext uri="{FF2B5EF4-FFF2-40B4-BE49-F238E27FC236}">
                <a16:creationId xmlns:a16="http://schemas.microsoft.com/office/drawing/2014/main" id="{5D3E0C56-0582-BABD-216B-50114619C844}"/>
              </a:ext>
            </a:extLst>
          </p:cNvPr>
          <p:cNvSpPr/>
          <p:nvPr/>
        </p:nvSpPr>
        <p:spPr>
          <a:xfrm>
            <a:off x="6631551" y="3809283"/>
            <a:ext cx="2250457" cy="1421454"/>
          </a:xfrm>
          <a:prstGeom prst="roundRect">
            <a:avLst>
              <a:gd name="adj" fmla="val 5619"/>
            </a:avLst>
          </a:prstGeom>
          <a:solidFill>
            <a:srgbClr val="D3D3F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3DF2A72-BCE2-055F-80B4-1CC3F3991CAF}"/>
              </a:ext>
            </a:extLst>
          </p:cNvPr>
          <p:cNvSpPr txBox="1"/>
          <p:nvPr/>
        </p:nvSpPr>
        <p:spPr>
          <a:xfrm>
            <a:off x="6631551" y="3880581"/>
            <a:ext cx="2250458" cy="400110"/>
          </a:xfrm>
          <a:prstGeom prst="rect">
            <a:avLst/>
          </a:prstGeom>
          <a:noFill/>
        </p:spPr>
        <p:txBody>
          <a:bodyPr wrap="square" rtlCol="0">
            <a:spAutoFit/>
          </a:bodyPr>
          <a:lstStyle/>
          <a:p>
            <a:pPr algn="ctr"/>
            <a:r>
              <a:rPr lang="en-US" sz="2000" dirty="0">
                <a:latin typeface="Avenir Medium" panose="02000503020000020003" pitchFamily="2" charset="0"/>
              </a:rPr>
              <a:t>Deep Learning</a:t>
            </a:r>
          </a:p>
        </p:txBody>
      </p:sp>
      <p:sp>
        <p:nvSpPr>
          <p:cNvPr id="11" name="TextBox 10">
            <a:extLst>
              <a:ext uri="{FF2B5EF4-FFF2-40B4-BE49-F238E27FC236}">
                <a16:creationId xmlns:a16="http://schemas.microsoft.com/office/drawing/2014/main" id="{7EEB464C-11B7-E87F-4556-E6FB78D2207B}"/>
              </a:ext>
            </a:extLst>
          </p:cNvPr>
          <p:cNvSpPr txBox="1"/>
          <p:nvPr/>
        </p:nvSpPr>
        <p:spPr>
          <a:xfrm>
            <a:off x="6631551" y="4256962"/>
            <a:ext cx="2250458" cy="338554"/>
          </a:xfrm>
          <a:prstGeom prst="rect">
            <a:avLst/>
          </a:prstGeom>
          <a:noFill/>
        </p:spPr>
        <p:txBody>
          <a:bodyPr wrap="square" rtlCol="0">
            <a:spAutoFit/>
          </a:bodyPr>
          <a:lstStyle/>
          <a:p>
            <a:pPr algn="ctr"/>
            <a:r>
              <a:rPr lang="en-US" sz="1600" i="1" dirty="0">
                <a:latin typeface="Avenir" panose="02000503020000020003" pitchFamily="2" charset="0"/>
              </a:rPr>
              <a:t>Neural Networks</a:t>
            </a:r>
          </a:p>
        </p:txBody>
      </p:sp>
      <p:sp>
        <p:nvSpPr>
          <p:cNvPr id="5" name="TextBox 4">
            <a:extLst>
              <a:ext uri="{FF2B5EF4-FFF2-40B4-BE49-F238E27FC236}">
                <a16:creationId xmlns:a16="http://schemas.microsoft.com/office/drawing/2014/main" id="{F8E1B276-8C95-E25B-B101-AE0D68F075AC}"/>
              </a:ext>
            </a:extLst>
          </p:cNvPr>
          <p:cNvSpPr txBox="1"/>
          <p:nvPr/>
        </p:nvSpPr>
        <p:spPr>
          <a:xfrm>
            <a:off x="3224347" y="1363537"/>
            <a:ext cx="6087649" cy="461665"/>
          </a:xfrm>
          <a:prstGeom prst="rect">
            <a:avLst/>
          </a:prstGeom>
          <a:noFill/>
        </p:spPr>
        <p:txBody>
          <a:bodyPr wrap="square" rtlCol="0">
            <a:spAutoFit/>
          </a:bodyPr>
          <a:lstStyle/>
          <a:p>
            <a:pPr algn="ctr"/>
            <a:r>
              <a:rPr lang="en-US" sz="2400" dirty="0">
                <a:latin typeface="Avenir Medium" panose="02000503020000020003" pitchFamily="2" charset="0"/>
              </a:rPr>
              <a:t>Artificial Intelligence</a:t>
            </a:r>
          </a:p>
        </p:txBody>
      </p:sp>
      <p:pic>
        <p:nvPicPr>
          <p:cNvPr id="20" name="Picture 19" descr="A picture containing dark, gauge&#10;&#10;Description automatically generated">
            <a:extLst>
              <a:ext uri="{FF2B5EF4-FFF2-40B4-BE49-F238E27FC236}">
                <a16:creationId xmlns:a16="http://schemas.microsoft.com/office/drawing/2014/main" id="{10351B52-5171-5A6A-E777-8D27309C5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44807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A3EA873-9215-4245-A571-9427338BA812}"/>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Image Credit: </a:t>
            </a:r>
            <a:r>
              <a:rPr lang="en-US" sz="1400" dirty="0">
                <a:solidFill>
                  <a:schemeClr val="tx1">
                    <a:lumMod val="65000"/>
                    <a:lumOff val="35000"/>
                  </a:schemeClr>
                </a:solidFill>
                <a:latin typeface="+mj-lt"/>
              </a:rPr>
              <a:t>https://towardsdatascience.com/what-are-the-types-of-machine-learning-e2b9e5d1756f</a:t>
            </a:r>
            <a:endParaRPr lang="en-US" sz="1400" dirty="0">
              <a:solidFill>
                <a:schemeClr val="tx1">
                  <a:lumMod val="65000"/>
                  <a:lumOff val="35000"/>
                </a:schemeClr>
              </a:solidFill>
              <a:latin typeface="+mj-lt"/>
              <a:ea typeface="Verdana" panose="020B0604030504040204" pitchFamily="34" charset="0"/>
            </a:endParaRPr>
          </a:p>
        </p:txBody>
      </p:sp>
      <p:pic>
        <p:nvPicPr>
          <p:cNvPr id="7" name="Picture 6">
            <a:extLst>
              <a:ext uri="{FF2B5EF4-FFF2-40B4-BE49-F238E27FC236}">
                <a16:creationId xmlns:a16="http://schemas.microsoft.com/office/drawing/2014/main" id="{2816B2DE-69E3-F008-F78B-E92A9C8E8CB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14" name="Picture 13" descr="Diagram&#10;&#10;Description automatically generated">
            <a:extLst>
              <a:ext uri="{FF2B5EF4-FFF2-40B4-BE49-F238E27FC236}">
                <a16:creationId xmlns:a16="http://schemas.microsoft.com/office/drawing/2014/main" id="{B09C3C08-76EA-9CC9-BDCB-2F23124F42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1837" y="1685925"/>
            <a:ext cx="5648325" cy="3486150"/>
          </a:xfrm>
          <a:prstGeom prst="rect">
            <a:avLst/>
          </a:prstGeom>
        </p:spPr>
      </p:pic>
      <p:sp>
        <p:nvSpPr>
          <p:cNvPr id="15" name="Rectangle 14">
            <a:extLst>
              <a:ext uri="{FF2B5EF4-FFF2-40B4-BE49-F238E27FC236}">
                <a16:creationId xmlns:a16="http://schemas.microsoft.com/office/drawing/2014/main" id="{455C8F19-7C57-54BF-996D-84733664C493}"/>
              </a:ext>
            </a:extLst>
          </p:cNvPr>
          <p:cNvSpPr/>
          <p:nvPr/>
        </p:nvSpPr>
        <p:spPr>
          <a:xfrm>
            <a:off x="5268410" y="1813144"/>
            <a:ext cx="1655180" cy="972274"/>
          </a:xfrm>
          <a:prstGeom prst="rect">
            <a:avLst/>
          </a:prstGeom>
          <a:solidFill>
            <a:srgbClr val="5A5A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a:t>
            </a:r>
          </a:p>
          <a:p>
            <a:pPr algn="ctr"/>
            <a:r>
              <a:rPr lang="en-US" dirty="0"/>
              <a:t>Learning</a:t>
            </a:r>
          </a:p>
        </p:txBody>
      </p:sp>
      <p:sp>
        <p:nvSpPr>
          <p:cNvPr id="16" name="Rectangle 15">
            <a:extLst>
              <a:ext uri="{FF2B5EF4-FFF2-40B4-BE49-F238E27FC236}">
                <a16:creationId xmlns:a16="http://schemas.microsoft.com/office/drawing/2014/main" id="{3A4F3F2E-D07C-B3FA-BE72-BC1B5D382112}"/>
              </a:ext>
            </a:extLst>
          </p:cNvPr>
          <p:cNvSpPr/>
          <p:nvPr/>
        </p:nvSpPr>
        <p:spPr>
          <a:xfrm>
            <a:off x="3348941" y="3028485"/>
            <a:ext cx="1655180" cy="894145"/>
          </a:xfrm>
          <a:prstGeom prst="rect">
            <a:avLst/>
          </a:prstGeom>
          <a:solidFill>
            <a:srgbClr val="D2D3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Supervised</a:t>
            </a:r>
          </a:p>
        </p:txBody>
      </p:sp>
      <p:sp>
        <p:nvSpPr>
          <p:cNvPr id="17" name="Rectangle 16">
            <a:extLst>
              <a:ext uri="{FF2B5EF4-FFF2-40B4-BE49-F238E27FC236}">
                <a16:creationId xmlns:a16="http://schemas.microsoft.com/office/drawing/2014/main" id="{D16C1742-11C4-395A-1EF1-F4F774650B90}"/>
              </a:ext>
            </a:extLst>
          </p:cNvPr>
          <p:cNvSpPr/>
          <p:nvPr/>
        </p:nvSpPr>
        <p:spPr>
          <a:xfrm>
            <a:off x="5279985" y="3040060"/>
            <a:ext cx="1655180" cy="894145"/>
          </a:xfrm>
          <a:prstGeom prst="rect">
            <a:avLst/>
          </a:prstGeom>
          <a:solidFill>
            <a:srgbClr val="D2D3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Unsupervised</a:t>
            </a:r>
          </a:p>
        </p:txBody>
      </p:sp>
      <p:sp>
        <p:nvSpPr>
          <p:cNvPr id="18" name="Rectangle 17">
            <a:extLst>
              <a:ext uri="{FF2B5EF4-FFF2-40B4-BE49-F238E27FC236}">
                <a16:creationId xmlns:a16="http://schemas.microsoft.com/office/drawing/2014/main" id="{1DA14C4E-25FB-2EDA-73E2-2CDDE8D30B50}"/>
              </a:ext>
            </a:extLst>
          </p:cNvPr>
          <p:cNvSpPr/>
          <p:nvPr/>
        </p:nvSpPr>
        <p:spPr>
          <a:xfrm>
            <a:off x="7211029" y="3032565"/>
            <a:ext cx="1655180" cy="894145"/>
          </a:xfrm>
          <a:prstGeom prst="rect">
            <a:avLst/>
          </a:prstGeom>
          <a:solidFill>
            <a:srgbClr val="D2D3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Reinforcement</a:t>
            </a:r>
          </a:p>
        </p:txBody>
      </p:sp>
      <p:grpSp>
        <p:nvGrpSpPr>
          <p:cNvPr id="19" name="Group 18">
            <a:extLst>
              <a:ext uri="{FF2B5EF4-FFF2-40B4-BE49-F238E27FC236}">
                <a16:creationId xmlns:a16="http://schemas.microsoft.com/office/drawing/2014/main" id="{AEC8638E-ACE9-FDA5-B143-0A9780D90629}"/>
              </a:ext>
            </a:extLst>
          </p:cNvPr>
          <p:cNvGrpSpPr/>
          <p:nvPr/>
        </p:nvGrpSpPr>
        <p:grpSpPr>
          <a:xfrm>
            <a:off x="4176531" y="2785418"/>
            <a:ext cx="3862088" cy="254642"/>
            <a:chOff x="4176530" y="2777924"/>
            <a:chExt cx="3862088" cy="254642"/>
          </a:xfrm>
        </p:grpSpPr>
        <p:cxnSp>
          <p:nvCxnSpPr>
            <p:cNvPr id="20" name="Straight Connector 19">
              <a:extLst>
                <a:ext uri="{FF2B5EF4-FFF2-40B4-BE49-F238E27FC236}">
                  <a16:creationId xmlns:a16="http://schemas.microsoft.com/office/drawing/2014/main" id="{24980D44-3BEE-BA1D-2FB6-C8732658BE58}"/>
                </a:ext>
              </a:extLst>
            </p:cNvPr>
            <p:cNvCxnSpPr/>
            <p:nvPr/>
          </p:nvCxnSpPr>
          <p:spPr>
            <a:xfrm>
              <a:off x="4176530" y="2893671"/>
              <a:ext cx="3862088"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99A8D19-BA56-6D00-BAAF-16D85841B991}"/>
                </a:ext>
              </a:extLst>
            </p:cNvPr>
            <p:cNvCxnSpPr>
              <a:cxnSpLocks/>
            </p:cNvCxnSpPr>
            <p:nvPr/>
          </p:nvCxnSpPr>
          <p:spPr>
            <a:xfrm>
              <a:off x="4188105" y="2893671"/>
              <a:ext cx="0" cy="12732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5EA6847-EAD3-A4C6-A3D4-08398B36DAC0}"/>
                </a:ext>
              </a:extLst>
            </p:cNvPr>
            <p:cNvCxnSpPr>
              <a:cxnSpLocks/>
            </p:cNvCxnSpPr>
            <p:nvPr/>
          </p:nvCxnSpPr>
          <p:spPr>
            <a:xfrm>
              <a:off x="6111843" y="2777924"/>
              <a:ext cx="0" cy="254642"/>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418BCD7-EA7F-0D75-DD74-351CB7D67333}"/>
                </a:ext>
              </a:extLst>
            </p:cNvPr>
            <p:cNvCxnSpPr>
              <a:cxnSpLocks/>
            </p:cNvCxnSpPr>
            <p:nvPr/>
          </p:nvCxnSpPr>
          <p:spPr>
            <a:xfrm>
              <a:off x="8031123" y="2890256"/>
              <a:ext cx="0" cy="12732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21931FF2-033A-08B4-40E9-7004825BE24E}"/>
              </a:ext>
            </a:extLst>
          </p:cNvPr>
          <p:cNvSpPr txBox="1"/>
          <p:nvPr/>
        </p:nvSpPr>
        <p:spPr>
          <a:xfrm>
            <a:off x="3157959" y="3968930"/>
            <a:ext cx="2037144" cy="523220"/>
          </a:xfrm>
          <a:prstGeom prst="rect">
            <a:avLst/>
          </a:prstGeom>
          <a:solidFill>
            <a:schemeClr val="bg1"/>
          </a:solidFill>
        </p:spPr>
        <p:txBody>
          <a:bodyPr wrap="square" rtlCol="0">
            <a:spAutoFit/>
          </a:bodyPr>
          <a:lstStyle/>
          <a:p>
            <a:pPr algn="ctr"/>
            <a:r>
              <a:rPr lang="en-US" sz="1400" dirty="0"/>
              <a:t>Task Driven</a:t>
            </a:r>
          </a:p>
          <a:p>
            <a:pPr algn="ctr"/>
            <a:r>
              <a:rPr lang="en-US" sz="1400" dirty="0"/>
              <a:t>(Predict next value)</a:t>
            </a:r>
          </a:p>
        </p:txBody>
      </p:sp>
      <p:sp>
        <p:nvSpPr>
          <p:cNvPr id="25" name="TextBox 24">
            <a:extLst>
              <a:ext uri="{FF2B5EF4-FFF2-40B4-BE49-F238E27FC236}">
                <a16:creationId xmlns:a16="http://schemas.microsoft.com/office/drawing/2014/main" id="{C3C8318D-28AB-4664-DB13-20AEADD9CCCA}"/>
              </a:ext>
            </a:extLst>
          </p:cNvPr>
          <p:cNvSpPr txBox="1"/>
          <p:nvPr/>
        </p:nvSpPr>
        <p:spPr>
          <a:xfrm>
            <a:off x="5089003" y="3956835"/>
            <a:ext cx="2037144" cy="523220"/>
          </a:xfrm>
          <a:prstGeom prst="rect">
            <a:avLst/>
          </a:prstGeom>
          <a:solidFill>
            <a:schemeClr val="bg1"/>
          </a:solidFill>
        </p:spPr>
        <p:txBody>
          <a:bodyPr wrap="square" rtlCol="0">
            <a:spAutoFit/>
          </a:bodyPr>
          <a:lstStyle/>
          <a:p>
            <a:pPr algn="ctr"/>
            <a:r>
              <a:rPr lang="en-US" sz="1400" dirty="0"/>
              <a:t>Data Driven</a:t>
            </a:r>
          </a:p>
          <a:p>
            <a:pPr algn="ctr"/>
            <a:r>
              <a:rPr lang="en-US" sz="1400" dirty="0"/>
              <a:t>(Identify Clusters)</a:t>
            </a:r>
          </a:p>
        </p:txBody>
      </p:sp>
      <p:sp>
        <p:nvSpPr>
          <p:cNvPr id="26" name="TextBox 25">
            <a:extLst>
              <a:ext uri="{FF2B5EF4-FFF2-40B4-BE49-F238E27FC236}">
                <a16:creationId xmlns:a16="http://schemas.microsoft.com/office/drawing/2014/main" id="{33948A40-AF2A-C1C8-084A-C119D10F867F}"/>
              </a:ext>
            </a:extLst>
          </p:cNvPr>
          <p:cNvSpPr txBox="1"/>
          <p:nvPr/>
        </p:nvSpPr>
        <p:spPr>
          <a:xfrm>
            <a:off x="6996896" y="3945780"/>
            <a:ext cx="2037144" cy="523220"/>
          </a:xfrm>
          <a:prstGeom prst="rect">
            <a:avLst/>
          </a:prstGeom>
          <a:solidFill>
            <a:schemeClr val="bg1"/>
          </a:solidFill>
        </p:spPr>
        <p:txBody>
          <a:bodyPr wrap="square" rtlCol="0">
            <a:spAutoFit/>
          </a:bodyPr>
          <a:lstStyle/>
          <a:p>
            <a:pPr algn="ctr"/>
            <a:r>
              <a:rPr lang="en-US" sz="1400" dirty="0"/>
              <a:t>Learn from</a:t>
            </a:r>
          </a:p>
          <a:p>
            <a:pPr algn="ctr"/>
            <a:r>
              <a:rPr lang="en-US" sz="1400" dirty="0"/>
              <a:t>Mistakes</a:t>
            </a:r>
          </a:p>
        </p:txBody>
      </p:sp>
      <p:sp>
        <p:nvSpPr>
          <p:cNvPr id="27" name="Title 1">
            <a:extLst>
              <a:ext uri="{FF2B5EF4-FFF2-40B4-BE49-F238E27FC236}">
                <a16:creationId xmlns:a16="http://schemas.microsoft.com/office/drawing/2014/main" id="{EF7D9996-3E61-7448-BB20-2BA1031788F8}"/>
              </a:ext>
            </a:extLst>
          </p:cNvPr>
          <p:cNvSpPr>
            <a:spLocks noGrp="1"/>
          </p:cNvSpPr>
          <p:nvPr>
            <p:ph type="title"/>
          </p:nvPr>
        </p:nvSpPr>
        <p:spPr>
          <a:xfrm>
            <a:off x="618697" y="365127"/>
            <a:ext cx="10735103" cy="827416"/>
          </a:xfrm>
        </p:spPr>
        <p:txBody>
          <a:bodyPr>
            <a:normAutofit/>
          </a:bodyPr>
          <a:lstStyle/>
          <a:p>
            <a:pPr algn="ctr"/>
            <a:r>
              <a:rPr lang="en-US" sz="3600" b="1" dirty="0">
                <a:latin typeface="Avenir Black" panose="02000503020000020003" pitchFamily="2" charset="0"/>
                <a:cs typeface="Segoe UI Light" panose="020B0502040204020203" pitchFamily="34" charset="0"/>
              </a:rPr>
              <a:t>The Machine Learning landscape</a:t>
            </a:r>
          </a:p>
        </p:txBody>
      </p:sp>
    </p:spTree>
    <p:extLst>
      <p:ext uri="{BB962C8B-B14F-4D97-AF65-F5344CB8AC3E}">
        <p14:creationId xmlns:p14="http://schemas.microsoft.com/office/powerpoint/2010/main" val="327687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3D0C9F-4E77-C8ED-0A94-D36906FEEA87}"/>
              </a:ext>
            </a:extLst>
          </p:cNvPr>
          <p:cNvSpPr txBox="1">
            <a:spLocks/>
          </p:cNvSpPr>
          <p:nvPr/>
        </p:nvSpPr>
        <p:spPr>
          <a:xfrm>
            <a:off x="0" y="440190"/>
            <a:ext cx="12192000" cy="8154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Avenir Black" panose="02000503020000020003"/>
                <a:cs typeface="Segoe UI Light" panose="020B0502040204020203" pitchFamily="34" charset="0"/>
              </a:rPr>
              <a:t>Supervised Learning Logic</a:t>
            </a:r>
          </a:p>
        </p:txBody>
      </p:sp>
      <p:pic>
        <p:nvPicPr>
          <p:cNvPr id="6" name="Picture 5" descr="Diagram&#10;&#10;Description automatically generated">
            <a:extLst>
              <a:ext uri="{FF2B5EF4-FFF2-40B4-BE49-F238E27FC236}">
                <a16:creationId xmlns:a16="http://schemas.microsoft.com/office/drawing/2014/main" id="{E2E11938-B22A-28DF-84D2-6DFE5AEAE0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5107" y="2187511"/>
            <a:ext cx="6521785" cy="2482978"/>
          </a:xfrm>
          <a:prstGeom prst="rect">
            <a:avLst/>
          </a:prstGeom>
        </p:spPr>
      </p:pic>
      <p:pic>
        <p:nvPicPr>
          <p:cNvPr id="5" name="Picture 4">
            <a:extLst>
              <a:ext uri="{FF2B5EF4-FFF2-40B4-BE49-F238E27FC236}">
                <a16:creationId xmlns:a16="http://schemas.microsoft.com/office/drawing/2014/main" id="{7F38A792-444E-E7B4-411B-3E34ACA7CD9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1028" name="Picture 4" descr="Grading Multiple Choice Answer Sheets Quickly – Sockmonkey Science">
            <a:extLst>
              <a:ext uri="{FF2B5EF4-FFF2-40B4-BE49-F238E27FC236}">
                <a16:creationId xmlns:a16="http://schemas.microsoft.com/office/drawing/2014/main" id="{1E5AE38E-0DB8-1625-BABB-E612A89DD0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1381" y="1528036"/>
            <a:ext cx="5069237" cy="3801928"/>
          </a:xfrm>
          <a:prstGeom prst="rect">
            <a:avLst/>
          </a:prstGeom>
          <a:noFill/>
          <a:ln w="3175">
            <a:solidFill>
              <a:schemeClr val="tx1">
                <a:lumMod val="65000"/>
                <a:lumOff val="3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66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F21C3-8FBB-4756-BF7C-FFD2E5CC2B06}"/>
              </a:ext>
            </a:extLst>
          </p:cNvPr>
          <p:cNvSpPr>
            <a:spLocks noGrp="1"/>
          </p:cNvSpPr>
          <p:nvPr>
            <p:ph type="title"/>
          </p:nvPr>
        </p:nvSpPr>
        <p:spPr>
          <a:xfrm>
            <a:off x="0" y="440190"/>
            <a:ext cx="12192000" cy="815404"/>
          </a:xfrm>
        </p:spPr>
        <p:txBody>
          <a:bodyPr>
            <a:normAutofit/>
          </a:bodyPr>
          <a:lstStyle/>
          <a:p>
            <a:pPr algn="ctr"/>
            <a:r>
              <a:rPr lang="en-US" b="1" dirty="0">
                <a:latin typeface="Avenir Black" panose="02000503020000020003"/>
                <a:cs typeface="Segoe UI Light" panose="020B0502040204020203" pitchFamily="34" charset="0"/>
              </a:rPr>
              <a:t>Supervised Learning Example</a:t>
            </a:r>
          </a:p>
        </p:txBody>
      </p:sp>
      <p:pic>
        <p:nvPicPr>
          <p:cNvPr id="3" name="Picture 2">
            <a:extLst>
              <a:ext uri="{FF2B5EF4-FFF2-40B4-BE49-F238E27FC236}">
                <a16:creationId xmlns:a16="http://schemas.microsoft.com/office/drawing/2014/main" id="{783729CF-DB62-41BE-BEA7-FAD770B63717}"/>
              </a:ext>
            </a:extLst>
          </p:cNvPr>
          <p:cNvPicPr>
            <a:picLocks noChangeAspect="1"/>
          </p:cNvPicPr>
          <p:nvPr/>
        </p:nvPicPr>
        <p:blipFill>
          <a:blip r:embed="rId3"/>
          <a:stretch>
            <a:fillRect/>
          </a:stretch>
        </p:blipFill>
        <p:spPr>
          <a:xfrm>
            <a:off x="1801550" y="2379100"/>
            <a:ext cx="8588899" cy="2743405"/>
          </a:xfrm>
          <a:prstGeom prst="rect">
            <a:avLst/>
          </a:prstGeom>
        </p:spPr>
      </p:pic>
      <p:sp>
        <p:nvSpPr>
          <p:cNvPr id="7" name="TextBox 6">
            <a:extLst>
              <a:ext uri="{FF2B5EF4-FFF2-40B4-BE49-F238E27FC236}">
                <a16:creationId xmlns:a16="http://schemas.microsoft.com/office/drawing/2014/main" id="{EECDF27D-83A7-47B8-91B2-09145046C104}"/>
              </a:ext>
            </a:extLst>
          </p:cNvPr>
          <p:cNvSpPr txBox="1"/>
          <p:nvPr/>
        </p:nvSpPr>
        <p:spPr>
          <a:xfrm>
            <a:off x="1801550" y="5665458"/>
            <a:ext cx="6419461" cy="371448"/>
          </a:xfrm>
          <a:prstGeom prst="rect">
            <a:avLst/>
          </a:prstGeom>
          <a:noFill/>
        </p:spPr>
        <p:txBody>
          <a:bodyPr wrap="square" rtlCol="0">
            <a:spAutoFit/>
          </a:bodyPr>
          <a:lstStyle/>
          <a:p>
            <a:r>
              <a:rPr lang="en-US" i="1" dirty="0">
                <a:latin typeface="MinionPro-It"/>
              </a:rPr>
              <a:t>Figure 1-1. A labeled training set for spam classification.</a:t>
            </a:r>
            <a:endParaRPr lang="en-US" dirty="0">
              <a:latin typeface="MinionPro-It"/>
            </a:endParaRPr>
          </a:p>
        </p:txBody>
      </p:sp>
      <p:sp>
        <p:nvSpPr>
          <p:cNvPr id="6" name="TextBox 5">
            <a:extLst>
              <a:ext uri="{FF2B5EF4-FFF2-40B4-BE49-F238E27FC236}">
                <a16:creationId xmlns:a16="http://schemas.microsoft.com/office/drawing/2014/main" id="{6F83D49F-5650-47A6-B07E-5A26511E4741}"/>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Geron, A. (2019). </a:t>
            </a:r>
            <a:r>
              <a:rPr lang="en-US" sz="1400" i="1" dirty="0">
                <a:solidFill>
                  <a:schemeClr val="tx1">
                    <a:lumMod val="65000"/>
                    <a:lumOff val="35000"/>
                  </a:schemeClr>
                </a:solidFill>
                <a:latin typeface="+mj-lt"/>
                <a:ea typeface="Verdana" panose="020B0604030504040204" pitchFamily="34" charset="0"/>
              </a:rPr>
              <a:t>Hands-On Machine Learning w/Scikit-Learn, Keras &amp; Tensorflow </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1)</a:t>
            </a:r>
            <a:endParaRPr lang="en-US" sz="1400" dirty="0">
              <a:solidFill>
                <a:schemeClr val="tx1">
                  <a:lumMod val="65000"/>
                  <a:lumOff val="35000"/>
                </a:schemeClr>
              </a:solidFill>
              <a:latin typeface="+mj-lt"/>
              <a:ea typeface="Verdana" panose="020B0604030504040204" pitchFamily="34" charset="0"/>
            </a:endParaRPr>
          </a:p>
        </p:txBody>
      </p:sp>
      <p:pic>
        <p:nvPicPr>
          <p:cNvPr id="8" name="Picture 7">
            <a:extLst>
              <a:ext uri="{FF2B5EF4-FFF2-40B4-BE49-F238E27FC236}">
                <a16:creationId xmlns:a16="http://schemas.microsoft.com/office/drawing/2014/main" id="{B7BEB2AC-D747-11E5-CFD8-B60D43D78CA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69490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F21C3-8FBB-4756-BF7C-FFD2E5CC2B06}"/>
              </a:ext>
            </a:extLst>
          </p:cNvPr>
          <p:cNvSpPr>
            <a:spLocks noGrp="1"/>
          </p:cNvSpPr>
          <p:nvPr>
            <p:ph type="title"/>
          </p:nvPr>
        </p:nvSpPr>
        <p:spPr>
          <a:xfrm>
            <a:off x="0" y="440190"/>
            <a:ext cx="12192000" cy="815404"/>
          </a:xfrm>
        </p:spPr>
        <p:txBody>
          <a:bodyPr>
            <a:normAutofit/>
          </a:bodyPr>
          <a:lstStyle/>
          <a:p>
            <a:pPr algn="ctr"/>
            <a:r>
              <a:rPr lang="en-US" b="1" dirty="0">
                <a:latin typeface="Avenir Black" panose="02000503020000020003"/>
                <a:cs typeface="Segoe UI Light" panose="020B0502040204020203" pitchFamily="34" charset="0"/>
              </a:rPr>
              <a:t>Supervised Learning Example</a:t>
            </a:r>
          </a:p>
        </p:txBody>
      </p:sp>
      <p:pic>
        <p:nvPicPr>
          <p:cNvPr id="7" name="Picture 6">
            <a:extLst>
              <a:ext uri="{FF2B5EF4-FFF2-40B4-BE49-F238E27FC236}">
                <a16:creationId xmlns:a16="http://schemas.microsoft.com/office/drawing/2014/main" id="{10BCCF7B-0BA8-4F8D-98C9-A7AFC5076A57}"/>
              </a:ext>
            </a:extLst>
          </p:cNvPr>
          <p:cNvPicPr>
            <a:picLocks noChangeAspect="1"/>
          </p:cNvPicPr>
          <p:nvPr/>
        </p:nvPicPr>
        <p:blipFill>
          <a:blip r:embed="rId3"/>
          <a:stretch>
            <a:fillRect/>
          </a:stretch>
        </p:blipFill>
        <p:spPr>
          <a:xfrm>
            <a:off x="4214812" y="2629213"/>
            <a:ext cx="3762375" cy="2019300"/>
          </a:xfrm>
          <a:prstGeom prst="rect">
            <a:avLst/>
          </a:prstGeom>
        </p:spPr>
      </p:pic>
      <p:sp>
        <p:nvSpPr>
          <p:cNvPr id="4" name="TextBox 3">
            <a:extLst>
              <a:ext uri="{FF2B5EF4-FFF2-40B4-BE49-F238E27FC236}">
                <a16:creationId xmlns:a16="http://schemas.microsoft.com/office/drawing/2014/main" id="{1EEA7388-E6F9-44EA-B72A-A6BC799472BD}"/>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Taylor, M. (2017). </a:t>
            </a:r>
            <a:r>
              <a:rPr lang="en-US" sz="1400" i="1" dirty="0">
                <a:solidFill>
                  <a:schemeClr val="tx1">
                    <a:lumMod val="65000"/>
                    <a:lumOff val="35000"/>
                  </a:schemeClr>
                </a:solidFill>
                <a:latin typeface="+mj-lt"/>
                <a:ea typeface="Verdana" panose="020B0604030504040204" pitchFamily="34" charset="0"/>
              </a:rPr>
              <a:t>Neural Networks: A Visual Introduction for Beginners</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Blue Windmill Media.</a:t>
            </a:r>
            <a:endParaRPr lang="en-US" sz="1400" dirty="0">
              <a:solidFill>
                <a:schemeClr val="tx1">
                  <a:lumMod val="65000"/>
                  <a:lumOff val="35000"/>
                </a:schemeClr>
              </a:solidFill>
              <a:latin typeface="+mj-lt"/>
              <a:ea typeface="Verdana" panose="020B0604030504040204" pitchFamily="34" charset="0"/>
            </a:endParaRPr>
          </a:p>
        </p:txBody>
      </p:sp>
      <p:pic>
        <p:nvPicPr>
          <p:cNvPr id="5" name="Picture 4">
            <a:extLst>
              <a:ext uri="{FF2B5EF4-FFF2-40B4-BE49-F238E27FC236}">
                <a16:creationId xmlns:a16="http://schemas.microsoft.com/office/drawing/2014/main" id="{17995C90-848D-1B89-D7C8-45539F41BBE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7002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F21C3-8FBB-4756-BF7C-FFD2E5CC2B06}"/>
              </a:ext>
            </a:extLst>
          </p:cNvPr>
          <p:cNvSpPr>
            <a:spLocks noGrp="1"/>
          </p:cNvSpPr>
          <p:nvPr>
            <p:ph type="title"/>
          </p:nvPr>
        </p:nvSpPr>
        <p:spPr>
          <a:xfrm>
            <a:off x="0" y="440190"/>
            <a:ext cx="12192000" cy="815404"/>
          </a:xfrm>
        </p:spPr>
        <p:txBody>
          <a:bodyPr>
            <a:normAutofit/>
          </a:bodyPr>
          <a:lstStyle/>
          <a:p>
            <a:pPr algn="ctr"/>
            <a:r>
              <a:rPr lang="en-US" b="1" dirty="0">
                <a:latin typeface="Avenir Black" panose="02000503020000020003"/>
                <a:cs typeface="Segoe UI Light" panose="020B0502040204020203" pitchFamily="34" charset="0"/>
              </a:rPr>
              <a:t>Supervised Learning Example</a:t>
            </a:r>
          </a:p>
        </p:txBody>
      </p:sp>
      <p:pic>
        <p:nvPicPr>
          <p:cNvPr id="3" name="Picture 2">
            <a:extLst>
              <a:ext uri="{FF2B5EF4-FFF2-40B4-BE49-F238E27FC236}">
                <a16:creationId xmlns:a16="http://schemas.microsoft.com/office/drawing/2014/main" id="{09795969-437A-4997-8374-F1E20DB6D276}"/>
              </a:ext>
            </a:extLst>
          </p:cNvPr>
          <p:cNvPicPr>
            <a:picLocks noChangeAspect="1"/>
          </p:cNvPicPr>
          <p:nvPr/>
        </p:nvPicPr>
        <p:blipFill>
          <a:blip r:embed="rId3"/>
          <a:stretch>
            <a:fillRect/>
          </a:stretch>
        </p:blipFill>
        <p:spPr>
          <a:xfrm>
            <a:off x="3108110" y="2166567"/>
            <a:ext cx="6558405" cy="3326295"/>
          </a:xfrm>
          <a:prstGeom prst="rect">
            <a:avLst/>
          </a:prstGeom>
        </p:spPr>
      </p:pic>
      <p:sp>
        <p:nvSpPr>
          <p:cNvPr id="7" name="TextBox 6">
            <a:extLst>
              <a:ext uri="{FF2B5EF4-FFF2-40B4-BE49-F238E27FC236}">
                <a16:creationId xmlns:a16="http://schemas.microsoft.com/office/drawing/2014/main" id="{27FA1CAB-D95C-4B75-935E-90398B1AB8D8}"/>
              </a:ext>
            </a:extLst>
          </p:cNvPr>
          <p:cNvSpPr txBox="1"/>
          <p:nvPr/>
        </p:nvSpPr>
        <p:spPr>
          <a:xfrm>
            <a:off x="3108110" y="5756988"/>
            <a:ext cx="7024935" cy="369332"/>
          </a:xfrm>
          <a:prstGeom prst="rect">
            <a:avLst/>
          </a:prstGeom>
          <a:noFill/>
        </p:spPr>
        <p:txBody>
          <a:bodyPr wrap="square" rtlCol="0">
            <a:spAutoFit/>
          </a:bodyPr>
          <a:lstStyle/>
          <a:p>
            <a:r>
              <a:rPr lang="en-US" i="1" dirty="0">
                <a:latin typeface="MinionPro-It"/>
              </a:rPr>
              <a:t>Figure 1-2. A regression problem: predict a value, given an input feature.</a:t>
            </a:r>
            <a:endParaRPr lang="en-US" dirty="0">
              <a:latin typeface="MinionPro-It"/>
            </a:endParaRPr>
          </a:p>
        </p:txBody>
      </p:sp>
      <p:sp>
        <p:nvSpPr>
          <p:cNvPr id="5" name="TextBox 4">
            <a:extLst>
              <a:ext uri="{FF2B5EF4-FFF2-40B4-BE49-F238E27FC236}">
                <a16:creationId xmlns:a16="http://schemas.microsoft.com/office/drawing/2014/main" id="{4BC007C6-6C34-4108-B6AF-232F6D5AB7CE}"/>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Geron, A. (2019). </a:t>
            </a:r>
            <a:r>
              <a:rPr lang="en-US" sz="1400" i="1" dirty="0">
                <a:solidFill>
                  <a:schemeClr val="tx1">
                    <a:lumMod val="65000"/>
                    <a:lumOff val="35000"/>
                  </a:schemeClr>
                </a:solidFill>
                <a:latin typeface="+mj-lt"/>
                <a:ea typeface="Verdana" panose="020B0604030504040204" pitchFamily="34" charset="0"/>
              </a:rPr>
              <a:t>Hands-On Machine Learning w/Scikit-Learn, Keras &amp; Tensorflow </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1)</a:t>
            </a:r>
            <a:endParaRPr lang="en-US" sz="1400" dirty="0">
              <a:solidFill>
                <a:schemeClr val="tx1">
                  <a:lumMod val="65000"/>
                  <a:lumOff val="35000"/>
                </a:schemeClr>
              </a:solidFill>
              <a:latin typeface="+mj-lt"/>
              <a:ea typeface="Verdana" panose="020B0604030504040204" pitchFamily="34" charset="0"/>
            </a:endParaRPr>
          </a:p>
        </p:txBody>
      </p:sp>
      <p:pic>
        <p:nvPicPr>
          <p:cNvPr id="6" name="Picture 5">
            <a:extLst>
              <a:ext uri="{FF2B5EF4-FFF2-40B4-BE49-F238E27FC236}">
                <a16:creationId xmlns:a16="http://schemas.microsoft.com/office/drawing/2014/main" id="{0F920363-9F06-F567-118E-843C4AF1EEE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415340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gression vs. Classification: What's the Difference?">
            <a:extLst>
              <a:ext uri="{FF2B5EF4-FFF2-40B4-BE49-F238E27FC236}">
                <a16:creationId xmlns:a16="http://schemas.microsoft.com/office/drawing/2014/main" id="{E4B333F3-7E86-AD4D-B94E-DBC3D5A338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350" r="50000"/>
          <a:stretch/>
        </p:blipFill>
        <p:spPr bwMode="auto">
          <a:xfrm>
            <a:off x="3421626" y="2403987"/>
            <a:ext cx="6096000" cy="277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826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gression vs Classification, Explained - Sharp Sight">
            <a:extLst>
              <a:ext uri="{FF2B5EF4-FFF2-40B4-BE49-F238E27FC236}">
                <a16:creationId xmlns:a16="http://schemas.microsoft.com/office/drawing/2014/main" id="{0C9BC590-053B-1649-9880-A314B22EC3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975" y="0"/>
            <a:ext cx="105584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24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3D0C9F-4E77-C8ED-0A94-D36906FEEA87}"/>
              </a:ext>
            </a:extLst>
          </p:cNvPr>
          <p:cNvSpPr txBox="1">
            <a:spLocks/>
          </p:cNvSpPr>
          <p:nvPr/>
        </p:nvSpPr>
        <p:spPr>
          <a:xfrm>
            <a:off x="0" y="440190"/>
            <a:ext cx="12192000" cy="8154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Avenir Black" panose="02000503020000020003"/>
                <a:cs typeface="Segoe UI Light" panose="020B0502040204020203" pitchFamily="34" charset="0"/>
              </a:rPr>
              <a:t>Unsupervised Learning Logic</a:t>
            </a:r>
          </a:p>
        </p:txBody>
      </p:sp>
      <p:pic>
        <p:nvPicPr>
          <p:cNvPr id="5" name="Picture 4" descr="Diagram&#10;&#10;Description automatically generated with low confidence">
            <a:extLst>
              <a:ext uri="{FF2B5EF4-FFF2-40B4-BE49-F238E27FC236}">
                <a16:creationId xmlns:a16="http://schemas.microsoft.com/office/drawing/2014/main" id="{20B3B19A-0064-3549-15E7-BDD9538A36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5585" y="2776521"/>
            <a:ext cx="6846003" cy="1304957"/>
          </a:xfrm>
          <a:prstGeom prst="rect">
            <a:avLst/>
          </a:prstGeom>
        </p:spPr>
      </p:pic>
      <p:pic>
        <p:nvPicPr>
          <p:cNvPr id="4098" name="Picture 2" descr="Farmland Background Images, HD Pictures and Wallpaper For Free Download |  Pngtree">
            <a:extLst>
              <a:ext uri="{FF2B5EF4-FFF2-40B4-BE49-F238E27FC236}">
                <a16:creationId xmlns:a16="http://schemas.microsoft.com/office/drawing/2014/main" id="{771747ED-1DFB-B3C9-774D-80B976B45D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3705" y="1818868"/>
            <a:ext cx="6384590" cy="3591332"/>
          </a:xfrm>
          <a:prstGeom prst="rect">
            <a:avLst/>
          </a:prstGeom>
          <a:noFill/>
          <a:ln w="3175">
            <a:solidFill>
              <a:schemeClr val="tx1">
                <a:lumMod val="65000"/>
                <a:lumOff val="3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75327D6-46EA-9F00-0963-F170A7DB6B4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111293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F21C3-8FBB-4756-BF7C-FFD2E5CC2B06}"/>
              </a:ext>
            </a:extLst>
          </p:cNvPr>
          <p:cNvSpPr>
            <a:spLocks noGrp="1"/>
          </p:cNvSpPr>
          <p:nvPr>
            <p:ph type="title"/>
          </p:nvPr>
        </p:nvSpPr>
        <p:spPr>
          <a:xfrm>
            <a:off x="0" y="440190"/>
            <a:ext cx="12192000" cy="815404"/>
          </a:xfrm>
        </p:spPr>
        <p:txBody>
          <a:bodyPr>
            <a:normAutofit/>
          </a:bodyPr>
          <a:lstStyle/>
          <a:p>
            <a:pPr algn="ctr"/>
            <a:r>
              <a:rPr lang="en-US" b="1" dirty="0">
                <a:latin typeface="Avenir Black" panose="02000503020000020003"/>
                <a:cs typeface="Segoe UI Light" panose="020B0502040204020203" pitchFamily="34" charset="0"/>
              </a:rPr>
              <a:t>Unsupervised Learning Example</a:t>
            </a:r>
          </a:p>
        </p:txBody>
      </p:sp>
      <p:pic>
        <p:nvPicPr>
          <p:cNvPr id="4" name="Picture 3">
            <a:extLst>
              <a:ext uri="{FF2B5EF4-FFF2-40B4-BE49-F238E27FC236}">
                <a16:creationId xmlns:a16="http://schemas.microsoft.com/office/drawing/2014/main" id="{020FE876-B9EF-492F-A22E-49EE94076E8B}"/>
              </a:ext>
            </a:extLst>
          </p:cNvPr>
          <p:cNvPicPr>
            <a:picLocks noChangeAspect="1"/>
          </p:cNvPicPr>
          <p:nvPr/>
        </p:nvPicPr>
        <p:blipFill>
          <a:blip r:embed="rId3"/>
          <a:stretch>
            <a:fillRect/>
          </a:stretch>
        </p:blipFill>
        <p:spPr>
          <a:xfrm>
            <a:off x="4192778" y="2649667"/>
            <a:ext cx="3781425" cy="2038350"/>
          </a:xfrm>
          <a:prstGeom prst="rect">
            <a:avLst/>
          </a:prstGeom>
        </p:spPr>
      </p:pic>
      <p:sp>
        <p:nvSpPr>
          <p:cNvPr id="6" name="TextBox 5">
            <a:extLst>
              <a:ext uri="{FF2B5EF4-FFF2-40B4-BE49-F238E27FC236}">
                <a16:creationId xmlns:a16="http://schemas.microsoft.com/office/drawing/2014/main" id="{6F22C904-9079-4644-A284-60042DE4638D}"/>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Taylor, M. (2017). </a:t>
            </a:r>
            <a:r>
              <a:rPr lang="en-US" sz="1400" i="1" dirty="0">
                <a:solidFill>
                  <a:schemeClr val="tx1">
                    <a:lumMod val="65000"/>
                    <a:lumOff val="35000"/>
                  </a:schemeClr>
                </a:solidFill>
                <a:latin typeface="+mj-lt"/>
                <a:ea typeface="Verdana" panose="020B0604030504040204" pitchFamily="34" charset="0"/>
              </a:rPr>
              <a:t>Neural Networks: A Visual Introduction for Beginners</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Blue Windmill Media.</a:t>
            </a:r>
            <a:endParaRPr lang="en-US" sz="1400" dirty="0">
              <a:solidFill>
                <a:schemeClr val="tx1">
                  <a:lumMod val="65000"/>
                  <a:lumOff val="35000"/>
                </a:schemeClr>
              </a:solidFill>
              <a:latin typeface="+mj-lt"/>
              <a:ea typeface="Verdana" panose="020B0604030504040204" pitchFamily="34" charset="0"/>
            </a:endParaRPr>
          </a:p>
        </p:txBody>
      </p:sp>
      <p:pic>
        <p:nvPicPr>
          <p:cNvPr id="5" name="Picture 4">
            <a:extLst>
              <a:ext uri="{FF2B5EF4-FFF2-40B4-BE49-F238E27FC236}">
                <a16:creationId xmlns:a16="http://schemas.microsoft.com/office/drawing/2014/main" id="{D33B4ABC-D3F7-AF56-5F10-08E1F1EFF35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400533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FF31-301F-43F0-8202-A782726E446A}"/>
              </a:ext>
            </a:extLst>
          </p:cNvPr>
          <p:cNvSpPr>
            <a:spLocks noGrp="1"/>
          </p:cNvSpPr>
          <p:nvPr>
            <p:ph type="title"/>
          </p:nvPr>
        </p:nvSpPr>
        <p:spPr>
          <a:xfrm>
            <a:off x="618697" y="365127"/>
            <a:ext cx="10735103" cy="827416"/>
          </a:xfrm>
        </p:spPr>
        <p:txBody>
          <a:bodyPr>
            <a:normAutofit/>
          </a:bodyPr>
          <a:lstStyle/>
          <a:p>
            <a:pPr algn="ctr"/>
            <a:r>
              <a:rPr lang="en-US" sz="3600" b="1" dirty="0">
                <a:latin typeface="Avenir Black" panose="02000503020000020003" pitchFamily="2" charset="0"/>
                <a:cs typeface="Segoe UI Light" panose="020B0502040204020203" pitchFamily="34" charset="0"/>
              </a:rPr>
              <a:t>The AI landscape</a:t>
            </a:r>
          </a:p>
        </p:txBody>
      </p:sp>
      <p:pic>
        <p:nvPicPr>
          <p:cNvPr id="7" name="Content Placeholder 6">
            <a:extLst>
              <a:ext uri="{FF2B5EF4-FFF2-40B4-BE49-F238E27FC236}">
                <a16:creationId xmlns:a16="http://schemas.microsoft.com/office/drawing/2014/main" id="{A240B604-1258-4FAC-BA47-26EE475A1318}"/>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079380" y="1825625"/>
            <a:ext cx="8033239" cy="4351338"/>
          </a:xfrm>
        </p:spPr>
      </p:pic>
      <p:sp>
        <p:nvSpPr>
          <p:cNvPr id="4" name="TextBox 3">
            <a:extLst>
              <a:ext uri="{FF2B5EF4-FFF2-40B4-BE49-F238E27FC236}">
                <a16:creationId xmlns:a16="http://schemas.microsoft.com/office/drawing/2014/main" id="{155E6877-BD5B-4AEF-98FB-03BB15356E58}"/>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Copeland, M</a:t>
            </a:r>
            <a:r>
              <a:rPr lang="en-US" sz="1400" b="0" i="0" dirty="0">
                <a:solidFill>
                  <a:schemeClr val="tx1">
                    <a:lumMod val="65000"/>
                    <a:lumOff val="35000"/>
                  </a:schemeClr>
                </a:solidFill>
                <a:effectLst/>
                <a:latin typeface="+mj-lt"/>
                <a:ea typeface="Verdana" panose="020B0604030504040204" pitchFamily="34" charset="0"/>
              </a:rPr>
              <a:t>. Retrieve from </a:t>
            </a:r>
            <a:r>
              <a:rPr lang="en-US" sz="1400" b="0" i="0" kern="1200" dirty="0">
                <a:solidFill>
                  <a:schemeClr val="tx1">
                    <a:lumMod val="65000"/>
                    <a:lumOff val="35000"/>
                  </a:schemeClr>
                </a:solidFill>
                <a:effectLst/>
                <a:latin typeface="+mj-lt"/>
                <a:ea typeface="+mn-ea"/>
                <a:cs typeface="+mn-cs"/>
              </a:rPr>
              <a:t>https://blogs.nvidia.com/blog/2016/07/29/whats-difference-artificial-intelligence-machine-learning-deep-learning-ai/</a:t>
            </a:r>
            <a:endParaRPr lang="en-US" sz="1400" dirty="0">
              <a:solidFill>
                <a:schemeClr val="tx1">
                  <a:lumMod val="65000"/>
                  <a:lumOff val="35000"/>
                </a:schemeClr>
              </a:solidFill>
              <a:latin typeface="+mj-lt"/>
              <a:ea typeface="Verdana" panose="020B0604030504040204" pitchFamily="34" charset="0"/>
            </a:endParaRPr>
          </a:p>
        </p:txBody>
      </p:sp>
      <p:pic>
        <p:nvPicPr>
          <p:cNvPr id="3" name="Picture 2">
            <a:extLst>
              <a:ext uri="{FF2B5EF4-FFF2-40B4-BE49-F238E27FC236}">
                <a16:creationId xmlns:a16="http://schemas.microsoft.com/office/drawing/2014/main" id="{7E837C31-3964-797F-097E-B0B3361CA97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338994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F21C3-8FBB-4756-BF7C-FFD2E5CC2B06}"/>
              </a:ext>
            </a:extLst>
          </p:cNvPr>
          <p:cNvSpPr>
            <a:spLocks noGrp="1"/>
          </p:cNvSpPr>
          <p:nvPr>
            <p:ph type="title"/>
          </p:nvPr>
        </p:nvSpPr>
        <p:spPr>
          <a:xfrm>
            <a:off x="0" y="440190"/>
            <a:ext cx="12192000" cy="815404"/>
          </a:xfrm>
        </p:spPr>
        <p:txBody>
          <a:bodyPr>
            <a:normAutofit/>
          </a:bodyPr>
          <a:lstStyle/>
          <a:p>
            <a:pPr algn="ctr"/>
            <a:r>
              <a:rPr lang="en-US" b="1" dirty="0">
                <a:latin typeface="Avenir Black" panose="02000503020000020003"/>
                <a:cs typeface="Segoe UI Light" panose="020B0502040204020203" pitchFamily="34" charset="0"/>
              </a:rPr>
              <a:t>Unsupervised Learning Example</a:t>
            </a:r>
          </a:p>
        </p:txBody>
      </p:sp>
      <p:pic>
        <p:nvPicPr>
          <p:cNvPr id="3" name="Picture 2">
            <a:extLst>
              <a:ext uri="{FF2B5EF4-FFF2-40B4-BE49-F238E27FC236}">
                <a16:creationId xmlns:a16="http://schemas.microsoft.com/office/drawing/2014/main" id="{95A9097A-6FD6-4082-A3E5-B7346D9922A4}"/>
              </a:ext>
            </a:extLst>
          </p:cNvPr>
          <p:cNvPicPr>
            <a:picLocks noChangeAspect="1"/>
          </p:cNvPicPr>
          <p:nvPr/>
        </p:nvPicPr>
        <p:blipFill>
          <a:blip r:embed="rId3"/>
          <a:stretch>
            <a:fillRect/>
          </a:stretch>
        </p:blipFill>
        <p:spPr>
          <a:xfrm>
            <a:off x="2968150" y="2352345"/>
            <a:ext cx="6087178" cy="2889070"/>
          </a:xfrm>
          <a:prstGeom prst="rect">
            <a:avLst/>
          </a:prstGeom>
        </p:spPr>
      </p:pic>
      <p:sp>
        <p:nvSpPr>
          <p:cNvPr id="4" name="TextBox 3">
            <a:extLst>
              <a:ext uri="{FF2B5EF4-FFF2-40B4-BE49-F238E27FC236}">
                <a16:creationId xmlns:a16="http://schemas.microsoft.com/office/drawing/2014/main" id="{529ACE95-5368-4D6C-B36C-00E3E577D176}"/>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Geron, A. (2019). </a:t>
            </a:r>
            <a:r>
              <a:rPr lang="en-US" sz="1400" i="1" dirty="0">
                <a:solidFill>
                  <a:schemeClr val="tx1">
                    <a:lumMod val="65000"/>
                    <a:lumOff val="35000"/>
                  </a:schemeClr>
                </a:solidFill>
                <a:latin typeface="+mj-lt"/>
                <a:ea typeface="Verdana" panose="020B0604030504040204" pitchFamily="34" charset="0"/>
              </a:rPr>
              <a:t>Hands-On Machine Learning w/Scikit-Learn, Keras &amp; Tensorflow </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1)</a:t>
            </a:r>
            <a:endParaRPr lang="en-US" sz="1400" dirty="0">
              <a:solidFill>
                <a:schemeClr val="tx1">
                  <a:lumMod val="65000"/>
                  <a:lumOff val="35000"/>
                </a:schemeClr>
              </a:solidFill>
              <a:latin typeface="+mj-lt"/>
              <a:ea typeface="Verdana" panose="020B0604030504040204" pitchFamily="34" charset="0"/>
            </a:endParaRPr>
          </a:p>
        </p:txBody>
      </p:sp>
      <p:pic>
        <p:nvPicPr>
          <p:cNvPr id="5" name="Picture 4">
            <a:extLst>
              <a:ext uri="{FF2B5EF4-FFF2-40B4-BE49-F238E27FC236}">
                <a16:creationId xmlns:a16="http://schemas.microsoft.com/office/drawing/2014/main" id="{C4351C63-26EF-B07F-2F5F-4A372E8A0F5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72065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F21C3-8FBB-4756-BF7C-FFD2E5CC2B06}"/>
              </a:ext>
            </a:extLst>
          </p:cNvPr>
          <p:cNvSpPr>
            <a:spLocks noGrp="1"/>
          </p:cNvSpPr>
          <p:nvPr>
            <p:ph type="title"/>
          </p:nvPr>
        </p:nvSpPr>
        <p:spPr>
          <a:xfrm>
            <a:off x="0" y="440190"/>
            <a:ext cx="12192000" cy="815404"/>
          </a:xfrm>
        </p:spPr>
        <p:txBody>
          <a:bodyPr>
            <a:normAutofit/>
          </a:bodyPr>
          <a:lstStyle/>
          <a:p>
            <a:pPr algn="ctr"/>
            <a:r>
              <a:rPr lang="en-US" b="1" dirty="0">
                <a:latin typeface="Avenir Black" panose="02000503020000020003"/>
                <a:cs typeface="Segoe UI Light" panose="020B0502040204020203" pitchFamily="34" charset="0"/>
              </a:rPr>
              <a:t>Unsupervised Learning Example</a:t>
            </a:r>
          </a:p>
        </p:txBody>
      </p:sp>
      <p:pic>
        <p:nvPicPr>
          <p:cNvPr id="3" name="Picture 2">
            <a:extLst>
              <a:ext uri="{FF2B5EF4-FFF2-40B4-BE49-F238E27FC236}">
                <a16:creationId xmlns:a16="http://schemas.microsoft.com/office/drawing/2014/main" id="{4FC615C4-0F52-42F0-AD58-8B5E167BA56B}"/>
              </a:ext>
            </a:extLst>
          </p:cNvPr>
          <p:cNvPicPr>
            <a:picLocks noChangeAspect="1"/>
          </p:cNvPicPr>
          <p:nvPr/>
        </p:nvPicPr>
        <p:blipFill>
          <a:blip r:embed="rId3"/>
          <a:stretch>
            <a:fillRect/>
          </a:stretch>
        </p:blipFill>
        <p:spPr>
          <a:xfrm>
            <a:off x="3004301" y="2496731"/>
            <a:ext cx="6183398" cy="2981865"/>
          </a:xfrm>
          <a:prstGeom prst="rect">
            <a:avLst/>
          </a:prstGeom>
        </p:spPr>
      </p:pic>
      <p:sp>
        <p:nvSpPr>
          <p:cNvPr id="4" name="TextBox 3">
            <a:extLst>
              <a:ext uri="{FF2B5EF4-FFF2-40B4-BE49-F238E27FC236}">
                <a16:creationId xmlns:a16="http://schemas.microsoft.com/office/drawing/2014/main" id="{C31D6808-333A-40CF-A92F-A7555FD0B1F0}"/>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Geron, A. (2019). </a:t>
            </a:r>
            <a:r>
              <a:rPr lang="en-US" sz="1400" i="1" dirty="0">
                <a:solidFill>
                  <a:schemeClr val="tx1">
                    <a:lumMod val="65000"/>
                    <a:lumOff val="35000"/>
                  </a:schemeClr>
                </a:solidFill>
                <a:latin typeface="+mj-lt"/>
                <a:ea typeface="Verdana" panose="020B0604030504040204" pitchFamily="34" charset="0"/>
              </a:rPr>
              <a:t>Hands-On Machine Learning w/Scikit-Learn, Keras &amp; Tensorflow </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1)</a:t>
            </a:r>
            <a:endParaRPr lang="en-US" sz="1400" dirty="0">
              <a:solidFill>
                <a:schemeClr val="tx1">
                  <a:lumMod val="65000"/>
                  <a:lumOff val="35000"/>
                </a:schemeClr>
              </a:solidFill>
              <a:latin typeface="+mj-lt"/>
              <a:ea typeface="Verdana" panose="020B0604030504040204" pitchFamily="34" charset="0"/>
            </a:endParaRPr>
          </a:p>
        </p:txBody>
      </p:sp>
      <p:pic>
        <p:nvPicPr>
          <p:cNvPr id="5" name="Picture 4">
            <a:extLst>
              <a:ext uri="{FF2B5EF4-FFF2-40B4-BE49-F238E27FC236}">
                <a16:creationId xmlns:a16="http://schemas.microsoft.com/office/drawing/2014/main" id="{44DF4EE2-ABFE-BC29-8A60-3CCBDDADB87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424694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596E405-F35C-4BF5-AB4F-3B909D8A6505}"/>
              </a:ext>
            </a:extLst>
          </p:cNvPr>
          <p:cNvSpPr>
            <a:spLocks noGrp="1"/>
          </p:cNvSpPr>
          <p:nvPr>
            <p:ph type="title"/>
          </p:nvPr>
        </p:nvSpPr>
        <p:spPr>
          <a:xfrm>
            <a:off x="0" y="440190"/>
            <a:ext cx="12192000" cy="815404"/>
          </a:xfrm>
        </p:spPr>
        <p:txBody>
          <a:bodyPr>
            <a:normAutofit/>
          </a:bodyPr>
          <a:lstStyle/>
          <a:p>
            <a:pPr algn="ctr"/>
            <a:r>
              <a:rPr lang="en-US" b="1" dirty="0">
                <a:latin typeface="Avenir Black" panose="02000503020000020003"/>
                <a:cs typeface="Segoe UI Light" panose="020B0502040204020203" pitchFamily="34" charset="0"/>
              </a:rPr>
              <a:t>Unsupervised Learning Example</a:t>
            </a:r>
          </a:p>
        </p:txBody>
      </p:sp>
      <p:pic>
        <p:nvPicPr>
          <p:cNvPr id="2" name="Picture 1">
            <a:extLst>
              <a:ext uri="{FF2B5EF4-FFF2-40B4-BE49-F238E27FC236}">
                <a16:creationId xmlns:a16="http://schemas.microsoft.com/office/drawing/2014/main" id="{639E0481-B443-4707-A805-D590CBDB6169}"/>
              </a:ext>
            </a:extLst>
          </p:cNvPr>
          <p:cNvPicPr>
            <a:picLocks noChangeAspect="1"/>
          </p:cNvPicPr>
          <p:nvPr/>
        </p:nvPicPr>
        <p:blipFill>
          <a:blip r:embed="rId3"/>
          <a:stretch>
            <a:fillRect/>
          </a:stretch>
        </p:blipFill>
        <p:spPr>
          <a:xfrm>
            <a:off x="2903254" y="1872039"/>
            <a:ext cx="5484359" cy="3595699"/>
          </a:xfrm>
          <a:prstGeom prst="rect">
            <a:avLst/>
          </a:prstGeom>
        </p:spPr>
      </p:pic>
      <p:sp>
        <p:nvSpPr>
          <p:cNvPr id="3" name="Rectangle 2">
            <a:extLst>
              <a:ext uri="{FF2B5EF4-FFF2-40B4-BE49-F238E27FC236}">
                <a16:creationId xmlns:a16="http://schemas.microsoft.com/office/drawing/2014/main" id="{CFA9AEAA-2326-4C95-AA59-AC0DAD268854}"/>
              </a:ext>
            </a:extLst>
          </p:cNvPr>
          <p:cNvSpPr/>
          <p:nvPr/>
        </p:nvSpPr>
        <p:spPr>
          <a:xfrm>
            <a:off x="2903254" y="5714851"/>
            <a:ext cx="6096000" cy="369332"/>
          </a:xfrm>
          <a:prstGeom prst="rect">
            <a:avLst/>
          </a:prstGeom>
        </p:spPr>
        <p:txBody>
          <a:bodyPr>
            <a:spAutoFit/>
          </a:bodyPr>
          <a:lstStyle/>
          <a:p>
            <a:r>
              <a:rPr lang="en-US" i="1" dirty="0">
                <a:latin typeface="MinionPro-It"/>
                <a:cs typeface="Calibri" panose="020F0502020204030204" pitchFamily="34" charset="0"/>
              </a:rPr>
              <a:t>Figure 1-6. Data visualization.</a:t>
            </a:r>
            <a:endParaRPr lang="en-US" dirty="0">
              <a:latin typeface="MinionPro-It"/>
              <a:cs typeface="Calibri" panose="020F0502020204030204" pitchFamily="34" charset="0"/>
            </a:endParaRPr>
          </a:p>
        </p:txBody>
      </p:sp>
      <p:sp>
        <p:nvSpPr>
          <p:cNvPr id="5" name="TextBox 4">
            <a:extLst>
              <a:ext uri="{FF2B5EF4-FFF2-40B4-BE49-F238E27FC236}">
                <a16:creationId xmlns:a16="http://schemas.microsoft.com/office/drawing/2014/main" id="{0316C9C8-EA23-4080-9153-3A9E4A2BEEF5}"/>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Geron, A. (2019). </a:t>
            </a:r>
            <a:r>
              <a:rPr lang="en-US" sz="1400" i="1" dirty="0">
                <a:solidFill>
                  <a:schemeClr val="tx1">
                    <a:lumMod val="65000"/>
                    <a:lumOff val="35000"/>
                  </a:schemeClr>
                </a:solidFill>
                <a:latin typeface="+mj-lt"/>
                <a:ea typeface="Verdana" panose="020B0604030504040204" pitchFamily="34" charset="0"/>
              </a:rPr>
              <a:t>Hands-On Machine Learning w/Scikit-Learn, Keras &amp; Tensorflow </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1)</a:t>
            </a:r>
            <a:endParaRPr lang="en-US" sz="1400" dirty="0">
              <a:solidFill>
                <a:schemeClr val="tx1">
                  <a:lumMod val="65000"/>
                  <a:lumOff val="35000"/>
                </a:schemeClr>
              </a:solidFill>
              <a:latin typeface="+mj-lt"/>
              <a:ea typeface="Verdana" panose="020B0604030504040204" pitchFamily="34" charset="0"/>
            </a:endParaRPr>
          </a:p>
        </p:txBody>
      </p:sp>
      <p:pic>
        <p:nvPicPr>
          <p:cNvPr id="6" name="Picture 5">
            <a:extLst>
              <a:ext uri="{FF2B5EF4-FFF2-40B4-BE49-F238E27FC236}">
                <a16:creationId xmlns:a16="http://schemas.microsoft.com/office/drawing/2014/main" id="{AA5ED4D1-EE39-6C5F-B819-BD36DBB934D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85963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1">
            <a:extLst>
              <a:ext uri="{FF2B5EF4-FFF2-40B4-BE49-F238E27FC236}">
                <a16:creationId xmlns:a16="http://schemas.microsoft.com/office/drawing/2014/main" id="{E293220D-8954-744C-B63F-46E9A8648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759" y="0"/>
            <a:ext cx="86487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F27743-609F-9C48-BAC9-19B0632D26B1}"/>
              </a:ext>
            </a:extLst>
          </p:cNvPr>
          <p:cNvSpPr txBox="1"/>
          <p:nvPr/>
        </p:nvSpPr>
        <p:spPr>
          <a:xfrm>
            <a:off x="9908379" y="5891902"/>
            <a:ext cx="2278857" cy="1009035"/>
          </a:xfrm>
          <a:prstGeom prst="rect">
            <a:avLst/>
          </a:prstGeom>
          <a:noFill/>
        </p:spPr>
        <p:txBody>
          <a:bodyPr wrap="square">
            <a:spAutoFit/>
          </a:bodyPr>
          <a:lstStyle/>
          <a:p>
            <a:pPr algn="l">
              <a:buFont typeface="Arial" panose="020B0604020202020204" pitchFamily="34" charset="0"/>
              <a:buChar char="•"/>
            </a:pPr>
            <a:r>
              <a:rPr lang="en-US" b="0" i="0">
                <a:solidFill>
                  <a:srgbClr val="222222"/>
                </a:solidFill>
                <a:effectLst/>
                <a:latin typeface="-apple-system"/>
              </a:rPr>
              <a:t>https://doi.org/10.1038/s41588-023-01465-0</a:t>
            </a:r>
          </a:p>
          <a:p>
            <a:pPr algn="l"/>
            <a:br>
              <a:rPr lang="en-US" b="0" i="0">
                <a:solidFill>
                  <a:srgbClr val="222222"/>
                </a:solidFill>
                <a:effectLst/>
                <a:latin typeface="-apple-system"/>
              </a:rPr>
            </a:br>
            <a:endParaRPr lang="en-US" b="0" i="0">
              <a:solidFill>
                <a:srgbClr val="222222"/>
              </a:solidFill>
              <a:effectLst/>
              <a:latin typeface="-apple-system"/>
            </a:endParaRPr>
          </a:p>
        </p:txBody>
      </p:sp>
    </p:spTree>
    <p:extLst>
      <p:ext uri="{BB962C8B-B14F-4D97-AF65-F5344CB8AC3E}">
        <p14:creationId xmlns:p14="http://schemas.microsoft.com/office/powerpoint/2010/main" val="1658444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3D0C9F-4E77-C8ED-0A94-D36906FEEA87}"/>
              </a:ext>
            </a:extLst>
          </p:cNvPr>
          <p:cNvSpPr txBox="1">
            <a:spLocks/>
          </p:cNvSpPr>
          <p:nvPr/>
        </p:nvSpPr>
        <p:spPr>
          <a:xfrm>
            <a:off x="0" y="440190"/>
            <a:ext cx="12192000" cy="8154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Avenir Black" panose="02000503020000020003"/>
                <a:cs typeface="Segoe UI Light" panose="020B0502040204020203" pitchFamily="34" charset="0"/>
              </a:rPr>
              <a:t>Reinforcement Learning Logic</a:t>
            </a:r>
          </a:p>
        </p:txBody>
      </p:sp>
      <p:pic>
        <p:nvPicPr>
          <p:cNvPr id="3" name="Picture 2" descr="Diagram&#10;&#10;Description automatically generated">
            <a:extLst>
              <a:ext uri="{FF2B5EF4-FFF2-40B4-BE49-F238E27FC236}">
                <a16:creationId xmlns:a16="http://schemas.microsoft.com/office/drawing/2014/main" id="{D72E7F18-4607-CF1C-8A04-233BB04E0E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5107" y="2539732"/>
            <a:ext cx="6521785" cy="2057506"/>
          </a:xfrm>
          <a:prstGeom prst="rect">
            <a:avLst/>
          </a:prstGeom>
        </p:spPr>
      </p:pic>
      <p:pic>
        <p:nvPicPr>
          <p:cNvPr id="2050" name="Picture 2" descr="Clicker Training vs Treat: Equally Good in Dog Training">
            <a:extLst>
              <a:ext uri="{FF2B5EF4-FFF2-40B4-BE49-F238E27FC236}">
                <a16:creationId xmlns:a16="http://schemas.microsoft.com/office/drawing/2014/main" id="{1E284AFD-53D8-9F83-CBCD-893D4A3C3E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4622" y="1957389"/>
            <a:ext cx="5582756" cy="3719511"/>
          </a:xfrm>
          <a:prstGeom prst="rect">
            <a:avLst/>
          </a:prstGeom>
          <a:noFill/>
          <a:ln w="3175">
            <a:solidFill>
              <a:schemeClr val="tx1">
                <a:lumMod val="65000"/>
                <a:lumOff val="3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C262494-8E7A-D169-1BAE-ACFA9AE3C62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28551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F21C3-8FBB-4756-BF7C-FFD2E5CC2B06}"/>
              </a:ext>
            </a:extLst>
          </p:cNvPr>
          <p:cNvSpPr>
            <a:spLocks noGrp="1"/>
          </p:cNvSpPr>
          <p:nvPr>
            <p:ph type="title"/>
          </p:nvPr>
        </p:nvSpPr>
        <p:spPr>
          <a:xfrm>
            <a:off x="0" y="440190"/>
            <a:ext cx="12192000" cy="815404"/>
          </a:xfrm>
        </p:spPr>
        <p:txBody>
          <a:bodyPr>
            <a:normAutofit/>
          </a:bodyPr>
          <a:lstStyle/>
          <a:p>
            <a:pPr algn="ctr"/>
            <a:r>
              <a:rPr lang="en-US" b="1" dirty="0">
                <a:latin typeface="Avenir Black" panose="02000503020000020003"/>
                <a:cs typeface="Segoe UI Light" panose="020B0502040204020203" pitchFamily="34" charset="0"/>
              </a:rPr>
              <a:t>Reinforcement Learning Example</a:t>
            </a:r>
          </a:p>
        </p:txBody>
      </p:sp>
      <p:pic>
        <p:nvPicPr>
          <p:cNvPr id="7" name="Picture 6">
            <a:extLst>
              <a:ext uri="{FF2B5EF4-FFF2-40B4-BE49-F238E27FC236}">
                <a16:creationId xmlns:a16="http://schemas.microsoft.com/office/drawing/2014/main" id="{4A30E165-C137-4B3A-9370-2DC85C26B6F7}"/>
              </a:ext>
            </a:extLst>
          </p:cNvPr>
          <p:cNvPicPr>
            <a:picLocks noChangeAspect="1"/>
          </p:cNvPicPr>
          <p:nvPr/>
        </p:nvPicPr>
        <p:blipFill>
          <a:blip r:embed="rId3"/>
          <a:stretch>
            <a:fillRect/>
          </a:stretch>
        </p:blipFill>
        <p:spPr>
          <a:xfrm>
            <a:off x="3919131" y="1606799"/>
            <a:ext cx="4835602" cy="4430099"/>
          </a:xfrm>
          <a:prstGeom prst="rect">
            <a:avLst/>
          </a:prstGeom>
        </p:spPr>
      </p:pic>
      <p:sp>
        <p:nvSpPr>
          <p:cNvPr id="4" name="TextBox 3">
            <a:extLst>
              <a:ext uri="{FF2B5EF4-FFF2-40B4-BE49-F238E27FC236}">
                <a16:creationId xmlns:a16="http://schemas.microsoft.com/office/drawing/2014/main" id="{F1506BC0-E305-4135-B55D-FD35C9D23B85}"/>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Geron, A. (2019). </a:t>
            </a:r>
            <a:r>
              <a:rPr lang="en-US" sz="1400" i="1" dirty="0">
                <a:solidFill>
                  <a:schemeClr val="tx1">
                    <a:lumMod val="65000"/>
                    <a:lumOff val="35000"/>
                  </a:schemeClr>
                </a:solidFill>
                <a:latin typeface="+mj-lt"/>
                <a:ea typeface="Verdana" panose="020B0604030504040204" pitchFamily="34" charset="0"/>
              </a:rPr>
              <a:t>Hands-On Machine Learning w/Scikit-Learn, Keras &amp; Tensorflow </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Sebastopol, CA: O'Reilly Media, Inc. (Chapter 1)</a:t>
            </a:r>
            <a:endParaRPr lang="en-US" sz="1400" dirty="0">
              <a:solidFill>
                <a:schemeClr val="tx1">
                  <a:lumMod val="65000"/>
                  <a:lumOff val="35000"/>
                </a:schemeClr>
              </a:solidFill>
              <a:latin typeface="+mj-lt"/>
              <a:ea typeface="Verdana" panose="020B0604030504040204" pitchFamily="34" charset="0"/>
            </a:endParaRPr>
          </a:p>
        </p:txBody>
      </p:sp>
      <p:pic>
        <p:nvPicPr>
          <p:cNvPr id="5" name="Picture 4">
            <a:extLst>
              <a:ext uri="{FF2B5EF4-FFF2-40B4-BE49-F238E27FC236}">
                <a16:creationId xmlns:a16="http://schemas.microsoft.com/office/drawing/2014/main" id="{F6E5B727-3AE9-8BAF-DD06-BB608CEF2DF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60374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7510FA-E180-4A0E-9F63-5635D884C0D6}"/>
              </a:ext>
            </a:extLst>
          </p:cNvPr>
          <p:cNvPicPr>
            <a:picLocks noChangeAspect="1"/>
          </p:cNvPicPr>
          <p:nvPr/>
        </p:nvPicPr>
        <p:blipFill>
          <a:blip r:embed="rId3"/>
          <a:stretch>
            <a:fillRect/>
          </a:stretch>
        </p:blipFill>
        <p:spPr>
          <a:xfrm>
            <a:off x="3677195" y="1549295"/>
            <a:ext cx="4240555" cy="2367644"/>
          </a:xfrm>
          <a:prstGeom prst="rect">
            <a:avLst/>
          </a:prstGeom>
        </p:spPr>
      </p:pic>
      <p:sp>
        <p:nvSpPr>
          <p:cNvPr id="7" name="Title 1">
            <a:extLst>
              <a:ext uri="{FF2B5EF4-FFF2-40B4-BE49-F238E27FC236}">
                <a16:creationId xmlns:a16="http://schemas.microsoft.com/office/drawing/2014/main" id="{07E2917D-2796-41DA-B138-E0CCCCEF6E39}"/>
              </a:ext>
            </a:extLst>
          </p:cNvPr>
          <p:cNvSpPr>
            <a:spLocks noGrp="1"/>
          </p:cNvSpPr>
          <p:nvPr>
            <p:ph type="title"/>
          </p:nvPr>
        </p:nvSpPr>
        <p:spPr>
          <a:xfrm>
            <a:off x="0" y="440190"/>
            <a:ext cx="12191999" cy="815404"/>
          </a:xfrm>
        </p:spPr>
        <p:txBody>
          <a:bodyPr>
            <a:normAutofit/>
          </a:bodyPr>
          <a:lstStyle/>
          <a:p>
            <a:pPr algn="ctr"/>
            <a:r>
              <a:rPr lang="en-US" sz="3200" b="1" dirty="0">
                <a:latin typeface="Avenir Black" panose="02000503020000020003"/>
                <a:cs typeface="Segoe UI Light" panose="020B0502040204020203" pitchFamily="34" charset="0"/>
              </a:rPr>
              <a:t>Detecting and Classifying Dogs and Cats in an Image</a:t>
            </a:r>
          </a:p>
        </p:txBody>
      </p:sp>
      <p:sp>
        <p:nvSpPr>
          <p:cNvPr id="11" name="TextBox 10">
            <a:extLst>
              <a:ext uri="{FF2B5EF4-FFF2-40B4-BE49-F238E27FC236}">
                <a16:creationId xmlns:a16="http://schemas.microsoft.com/office/drawing/2014/main" id="{4370EA87-9619-4AB4-99DC-7BB4AC164415}"/>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Palmas, A. (2019). </a:t>
            </a:r>
            <a:r>
              <a:rPr lang="en-US" sz="1400" i="1" dirty="0">
                <a:solidFill>
                  <a:schemeClr val="tx1">
                    <a:lumMod val="65000"/>
                    <a:lumOff val="35000"/>
                  </a:schemeClr>
                </a:solidFill>
                <a:latin typeface="+mj-lt"/>
                <a:ea typeface="Verdana" panose="020B0604030504040204" pitchFamily="34" charset="0"/>
              </a:rPr>
              <a:t>The Reinforcement Learning Workshop</a:t>
            </a:r>
            <a:r>
              <a:rPr lang="en-US" sz="1400" dirty="0">
                <a:solidFill>
                  <a:schemeClr val="tx1">
                    <a:lumMod val="65000"/>
                    <a:lumOff val="35000"/>
                  </a:schemeClr>
                </a:solidFill>
                <a:latin typeface="+mj-lt"/>
                <a:ea typeface="Verdana" panose="020B0604030504040204" pitchFamily="34" charset="0"/>
              </a:rPr>
              <a:t>. Birmingham, UK</a:t>
            </a:r>
            <a:r>
              <a:rPr lang="en-US" sz="1400" b="0" i="0" dirty="0">
                <a:solidFill>
                  <a:schemeClr val="tx1">
                    <a:lumMod val="65000"/>
                    <a:lumOff val="35000"/>
                  </a:schemeClr>
                </a:solidFill>
                <a:effectLst/>
                <a:latin typeface="+mj-lt"/>
                <a:ea typeface="Verdana" panose="020B0604030504040204" pitchFamily="34" charset="0"/>
              </a:rPr>
              <a:t>: Packt Publishing. (Chapter 1)</a:t>
            </a:r>
            <a:endParaRPr lang="en-US" sz="1400" dirty="0">
              <a:solidFill>
                <a:schemeClr val="tx1">
                  <a:lumMod val="65000"/>
                  <a:lumOff val="35000"/>
                </a:schemeClr>
              </a:solidFill>
              <a:latin typeface="+mj-lt"/>
              <a:ea typeface="Verdana" panose="020B0604030504040204" pitchFamily="34" charset="0"/>
            </a:endParaRPr>
          </a:p>
        </p:txBody>
      </p:sp>
      <p:pic>
        <p:nvPicPr>
          <p:cNvPr id="13" name="Picture 12">
            <a:extLst>
              <a:ext uri="{FF2B5EF4-FFF2-40B4-BE49-F238E27FC236}">
                <a16:creationId xmlns:a16="http://schemas.microsoft.com/office/drawing/2014/main" id="{00711052-78BD-8BF7-F916-19F941BB3ED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
        <p:nvSpPr>
          <p:cNvPr id="2" name="Title 1">
            <a:extLst>
              <a:ext uri="{FF2B5EF4-FFF2-40B4-BE49-F238E27FC236}">
                <a16:creationId xmlns:a16="http://schemas.microsoft.com/office/drawing/2014/main" id="{31D302F0-E1D8-68D1-DC4A-DB3F8CA3FA65}"/>
              </a:ext>
            </a:extLst>
          </p:cNvPr>
          <p:cNvSpPr txBox="1">
            <a:spLocks/>
          </p:cNvSpPr>
          <p:nvPr/>
        </p:nvSpPr>
        <p:spPr>
          <a:xfrm>
            <a:off x="7145263" y="5348054"/>
            <a:ext cx="2337403" cy="527806"/>
          </a:xfrm>
          <a:prstGeom prst="rect">
            <a:avLst/>
          </a:prstGeom>
          <a:ln w="28575">
            <a:solidFill>
              <a:srgbClr val="65BB7B"/>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Avenir" panose="02000503020000020003" pitchFamily="2" charset="0"/>
                <a:cs typeface="Segoe UI Light" panose="020B0502040204020203" pitchFamily="34" charset="0"/>
              </a:rPr>
              <a:t>Reinforcement</a:t>
            </a:r>
          </a:p>
        </p:txBody>
      </p:sp>
      <p:sp>
        <p:nvSpPr>
          <p:cNvPr id="3" name="Title 1">
            <a:extLst>
              <a:ext uri="{FF2B5EF4-FFF2-40B4-BE49-F238E27FC236}">
                <a16:creationId xmlns:a16="http://schemas.microsoft.com/office/drawing/2014/main" id="{27EF2CAA-B030-E18C-14F8-4BFF4B09C3E4}"/>
              </a:ext>
            </a:extLst>
          </p:cNvPr>
          <p:cNvSpPr txBox="1">
            <a:spLocks/>
          </p:cNvSpPr>
          <p:nvPr/>
        </p:nvSpPr>
        <p:spPr>
          <a:xfrm>
            <a:off x="2440250" y="5348054"/>
            <a:ext cx="2047084" cy="527806"/>
          </a:xfrm>
          <a:prstGeom prst="rect">
            <a:avLst/>
          </a:prstGeom>
          <a:ln w="28575">
            <a:solidFill>
              <a:srgbClr val="65BB7B"/>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Avenir" panose="02000503020000020003" pitchFamily="2" charset="0"/>
                <a:cs typeface="Segoe UI Light" panose="020B0502040204020203" pitchFamily="34" charset="0"/>
              </a:rPr>
              <a:t>Supervised</a:t>
            </a:r>
          </a:p>
        </p:txBody>
      </p:sp>
      <p:sp>
        <p:nvSpPr>
          <p:cNvPr id="4" name="Title 1">
            <a:extLst>
              <a:ext uri="{FF2B5EF4-FFF2-40B4-BE49-F238E27FC236}">
                <a16:creationId xmlns:a16="http://schemas.microsoft.com/office/drawing/2014/main" id="{3137C931-27D7-61AE-BF76-CB065EAA6621}"/>
              </a:ext>
            </a:extLst>
          </p:cNvPr>
          <p:cNvSpPr txBox="1">
            <a:spLocks/>
          </p:cNvSpPr>
          <p:nvPr/>
        </p:nvSpPr>
        <p:spPr>
          <a:xfrm>
            <a:off x="4657292" y="5348055"/>
            <a:ext cx="2337403" cy="527806"/>
          </a:xfrm>
          <a:prstGeom prst="rect">
            <a:avLst/>
          </a:prstGeom>
          <a:ln w="28575">
            <a:solidFill>
              <a:srgbClr val="65BB7B"/>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Avenir" panose="02000503020000020003" pitchFamily="2" charset="0"/>
                <a:cs typeface="Segoe UI Light" panose="020B0502040204020203" pitchFamily="34" charset="0"/>
              </a:rPr>
              <a:t>Unsupervised</a:t>
            </a:r>
          </a:p>
        </p:txBody>
      </p:sp>
      <p:sp>
        <p:nvSpPr>
          <p:cNvPr id="5" name="Title 1">
            <a:extLst>
              <a:ext uri="{FF2B5EF4-FFF2-40B4-BE49-F238E27FC236}">
                <a16:creationId xmlns:a16="http://schemas.microsoft.com/office/drawing/2014/main" id="{B8609577-9754-5797-F155-8B16998995D2}"/>
              </a:ext>
            </a:extLst>
          </p:cNvPr>
          <p:cNvSpPr txBox="1">
            <a:spLocks/>
          </p:cNvSpPr>
          <p:nvPr/>
        </p:nvSpPr>
        <p:spPr>
          <a:xfrm>
            <a:off x="865449" y="4339346"/>
            <a:ext cx="3960551" cy="8154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Avenir" panose="02000503020000020003" pitchFamily="2" charset="0"/>
                <a:cs typeface="Segoe UI Light" panose="020B0502040204020203" pitchFamily="34" charset="0"/>
              </a:rPr>
              <a:t>What kind of learning is it?</a:t>
            </a:r>
          </a:p>
        </p:txBody>
      </p:sp>
    </p:spTree>
    <p:extLst>
      <p:ext uri="{BB962C8B-B14F-4D97-AF65-F5344CB8AC3E}">
        <p14:creationId xmlns:p14="http://schemas.microsoft.com/office/powerpoint/2010/main" val="89235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7E2917D-2796-41DA-B138-E0CCCCEF6E39}"/>
              </a:ext>
            </a:extLst>
          </p:cNvPr>
          <p:cNvSpPr>
            <a:spLocks noGrp="1"/>
          </p:cNvSpPr>
          <p:nvPr>
            <p:ph type="title"/>
          </p:nvPr>
        </p:nvSpPr>
        <p:spPr>
          <a:xfrm>
            <a:off x="0" y="440190"/>
            <a:ext cx="12191999" cy="815404"/>
          </a:xfrm>
        </p:spPr>
        <p:txBody>
          <a:bodyPr>
            <a:normAutofit/>
          </a:bodyPr>
          <a:lstStyle/>
          <a:p>
            <a:pPr algn="ctr"/>
            <a:r>
              <a:rPr lang="en-US" sz="3200" b="1" dirty="0">
                <a:latin typeface="Avenir Black" panose="02000503020000020003"/>
                <a:cs typeface="Segoe UI Light" panose="020B0502040204020203" pitchFamily="34" charset="0"/>
              </a:rPr>
              <a:t>Identifying Clusters in a Dataset</a:t>
            </a:r>
          </a:p>
        </p:txBody>
      </p:sp>
      <p:sp>
        <p:nvSpPr>
          <p:cNvPr id="11" name="TextBox 10">
            <a:extLst>
              <a:ext uri="{FF2B5EF4-FFF2-40B4-BE49-F238E27FC236}">
                <a16:creationId xmlns:a16="http://schemas.microsoft.com/office/drawing/2014/main" id="{4370EA87-9619-4AB4-99DC-7BB4AC164415}"/>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Palmas, A. (2019). </a:t>
            </a:r>
            <a:r>
              <a:rPr lang="en-US" sz="1400" i="1" dirty="0">
                <a:solidFill>
                  <a:schemeClr val="tx1">
                    <a:lumMod val="65000"/>
                    <a:lumOff val="35000"/>
                  </a:schemeClr>
                </a:solidFill>
                <a:latin typeface="+mj-lt"/>
                <a:ea typeface="Verdana" panose="020B0604030504040204" pitchFamily="34" charset="0"/>
              </a:rPr>
              <a:t>The Reinforcement Learning Workshop</a:t>
            </a:r>
            <a:r>
              <a:rPr lang="en-US" sz="1400" dirty="0">
                <a:solidFill>
                  <a:schemeClr val="tx1">
                    <a:lumMod val="65000"/>
                    <a:lumOff val="35000"/>
                  </a:schemeClr>
                </a:solidFill>
                <a:latin typeface="+mj-lt"/>
                <a:ea typeface="Verdana" panose="020B0604030504040204" pitchFamily="34" charset="0"/>
              </a:rPr>
              <a:t>. Birmingham, UK</a:t>
            </a:r>
            <a:r>
              <a:rPr lang="en-US" sz="1400" b="0" i="0" dirty="0">
                <a:solidFill>
                  <a:schemeClr val="tx1">
                    <a:lumMod val="65000"/>
                    <a:lumOff val="35000"/>
                  </a:schemeClr>
                </a:solidFill>
                <a:effectLst/>
                <a:latin typeface="+mj-lt"/>
                <a:ea typeface="Verdana" panose="020B0604030504040204" pitchFamily="34" charset="0"/>
              </a:rPr>
              <a:t>: Packt Publishing. (Chapter 1)</a:t>
            </a:r>
            <a:endParaRPr lang="en-US" sz="1400" dirty="0">
              <a:solidFill>
                <a:schemeClr val="tx1">
                  <a:lumMod val="65000"/>
                  <a:lumOff val="35000"/>
                </a:schemeClr>
              </a:solidFill>
              <a:latin typeface="+mj-lt"/>
              <a:ea typeface="Verdana" panose="020B0604030504040204" pitchFamily="34" charset="0"/>
            </a:endParaRPr>
          </a:p>
        </p:txBody>
      </p:sp>
      <p:pic>
        <p:nvPicPr>
          <p:cNvPr id="12" name="Picture 11">
            <a:extLst>
              <a:ext uri="{FF2B5EF4-FFF2-40B4-BE49-F238E27FC236}">
                <a16:creationId xmlns:a16="http://schemas.microsoft.com/office/drawing/2014/main" id="{19D6C171-77A1-4A7E-A2A7-22A8BEF4364C}"/>
              </a:ext>
            </a:extLst>
          </p:cNvPr>
          <p:cNvPicPr>
            <a:picLocks noChangeAspect="1"/>
          </p:cNvPicPr>
          <p:nvPr/>
        </p:nvPicPr>
        <p:blipFill>
          <a:blip r:embed="rId3"/>
          <a:stretch>
            <a:fillRect/>
          </a:stretch>
        </p:blipFill>
        <p:spPr>
          <a:xfrm>
            <a:off x="2505678" y="1364043"/>
            <a:ext cx="6232914" cy="2858847"/>
          </a:xfrm>
          <a:prstGeom prst="rect">
            <a:avLst/>
          </a:prstGeom>
        </p:spPr>
      </p:pic>
      <p:pic>
        <p:nvPicPr>
          <p:cNvPr id="9" name="Picture 8">
            <a:extLst>
              <a:ext uri="{FF2B5EF4-FFF2-40B4-BE49-F238E27FC236}">
                <a16:creationId xmlns:a16="http://schemas.microsoft.com/office/drawing/2014/main" id="{17EB1E13-2D98-20E7-64CE-A37262A71D0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
        <p:nvSpPr>
          <p:cNvPr id="2" name="Title 1">
            <a:extLst>
              <a:ext uri="{FF2B5EF4-FFF2-40B4-BE49-F238E27FC236}">
                <a16:creationId xmlns:a16="http://schemas.microsoft.com/office/drawing/2014/main" id="{7057935C-4912-5EB1-5BE8-4C0E29C764FE}"/>
              </a:ext>
            </a:extLst>
          </p:cNvPr>
          <p:cNvSpPr txBox="1">
            <a:spLocks/>
          </p:cNvSpPr>
          <p:nvPr/>
        </p:nvSpPr>
        <p:spPr>
          <a:xfrm>
            <a:off x="7145263" y="5348054"/>
            <a:ext cx="2337403" cy="527806"/>
          </a:xfrm>
          <a:prstGeom prst="rect">
            <a:avLst/>
          </a:prstGeom>
          <a:ln w="28575">
            <a:solidFill>
              <a:srgbClr val="65BB7B"/>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Avenir" panose="02000503020000020003" pitchFamily="2" charset="0"/>
                <a:cs typeface="Segoe UI Light" panose="020B0502040204020203" pitchFamily="34" charset="0"/>
              </a:rPr>
              <a:t>Reinforcement</a:t>
            </a:r>
          </a:p>
        </p:txBody>
      </p:sp>
      <p:sp>
        <p:nvSpPr>
          <p:cNvPr id="3" name="Title 1">
            <a:extLst>
              <a:ext uri="{FF2B5EF4-FFF2-40B4-BE49-F238E27FC236}">
                <a16:creationId xmlns:a16="http://schemas.microsoft.com/office/drawing/2014/main" id="{D0D7C7D5-35DF-0088-BAB7-4C2A712C877D}"/>
              </a:ext>
            </a:extLst>
          </p:cNvPr>
          <p:cNvSpPr txBox="1">
            <a:spLocks/>
          </p:cNvSpPr>
          <p:nvPr/>
        </p:nvSpPr>
        <p:spPr>
          <a:xfrm>
            <a:off x="2440250" y="5348054"/>
            <a:ext cx="2047084" cy="527806"/>
          </a:xfrm>
          <a:prstGeom prst="rect">
            <a:avLst/>
          </a:prstGeom>
          <a:ln w="28575">
            <a:solidFill>
              <a:srgbClr val="65BB7B"/>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Avenir" panose="02000503020000020003" pitchFamily="2" charset="0"/>
                <a:cs typeface="Segoe UI Light" panose="020B0502040204020203" pitchFamily="34" charset="0"/>
              </a:rPr>
              <a:t>Supervised</a:t>
            </a:r>
          </a:p>
        </p:txBody>
      </p:sp>
      <p:sp>
        <p:nvSpPr>
          <p:cNvPr id="4" name="Title 1">
            <a:extLst>
              <a:ext uri="{FF2B5EF4-FFF2-40B4-BE49-F238E27FC236}">
                <a16:creationId xmlns:a16="http://schemas.microsoft.com/office/drawing/2014/main" id="{CAEFC963-9A0B-29B8-3488-506275BD6240}"/>
              </a:ext>
            </a:extLst>
          </p:cNvPr>
          <p:cNvSpPr txBox="1">
            <a:spLocks/>
          </p:cNvSpPr>
          <p:nvPr/>
        </p:nvSpPr>
        <p:spPr>
          <a:xfrm>
            <a:off x="4657292" y="5348055"/>
            <a:ext cx="2337403" cy="527806"/>
          </a:xfrm>
          <a:prstGeom prst="rect">
            <a:avLst/>
          </a:prstGeom>
          <a:ln w="28575">
            <a:solidFill>
              <a:srgbClr val="65BB7B"/>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Avenir" panose="02000503020000020003" pitchFamily="2" charset="0"/>
                <a:cs typeface="Segoe UI Light" panose="020B0502040204020203" pitchFamily="34" charset="0"/>
              </a:rPr>
              <a:t>Unsupervised</a:t>
            </a:r>
          </a:p>
        </p:txBody>
      </p:sp>
      <p:sp>
        <p:nvSpPr>
          <p:cNvPr id="6" name="Title 1">
            <a:extLst>
              <a:ext uri="{FF2B5EF4-FFF2-40B4-BE49-F238E27FC236}">
                <a16:creationId xmlns:a16="http://schemas.microsoft.com/office/drawing/2014/main" id="{E0F1AEA3-EB30-281F-DE38-93F1828A6598}"/>
              </a:ext>
            </a:extLst>
          </p:cNvPr>
          <p:cNvSpPr txBox="1">
            <a:spLocks/>
          </p:cNvSpPr>
          <p:nvPr/>
        </p:nvSpPr>
        <p:spPr>
          <a:xfrm>
            <a:off x="865449" y="4339346"/>
            <a:ext cx="3960551" cy="8154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Avenir" panose="02000503020000020003" pitchFamily="2" charset="0"/>
                <a:cs typeface="Segoe UI Light" panose="020B0502040204020203" pitchFamily="34" charset="0"/>
              </a:rPr>
              <a:t>What kind of learning is it?</a:t>
            </a:r>
          </a:p>
        </p:txBody>
      </p:sp>
    </p:spTree>
    <p:extLst>
      <p:ext uri="{BB962C8B-B14F-4D97-AF65-F5344CB8AC3E}">
        <p14:creationId xmlns:p14="http://schemas.microsoft.com/office/powerpoint/2010/main" val="386423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7E2917D-2796-41DA-B138-E0CCCCEF6E39}"/>
              </a:ext>
            </a:extLst>
          </p:cNvPr>
          <p:cNvSpPr>
            <a:spLocks noGrp="1"/>
          </p:cNvSpPr>
          <p:nvPr>
            <p:ph type="title"/>
          </p:nvPr>
        </p:nvSpPr>
        <p:spPr>
          <a:xfrm>
            <a:off x="0" y="440190"/>
            <a:ext cx="12191999" cy="815404"/>
          </a:xfrm>
        </p:spPr>
        <p:txBody>
          <a:bodyPr>
            <a:normAutofit/>
          </a:bodyPr>
          <a:lstStyle/>
          <a:p>
            <a:pPr algn="ctr"/>
            <a:r>
              <a:rPr lang="en-US" sz="3200" b="1" dirty="0">
                <a:latin typeface="Avenir Black" panose="02000503020000020003"/>
                <a:cs typeface="Segoe UI Light" panose="020B0502040204020203" pitchFamily="34" charset="0"/>
              </a:rPr>
              <a:t>Playing Chess</a:t>
            </a:r>
          </a:p>
        </p:txBody>
      </p:sp>
      <p:pic>
        <p:nvPicPr>
          <p:cNvPr id="11" name="Picture 10" descr="Diagram&#10;&#10;Description automatically generated">
            <a:extLst>
              <a:ext uri="{FF2B5EF4-FFF2-40B4-BE49-F238E27FC236}">
                <a16:creationId xmlns:a16="http://schemas.microsoft.com/office/drawing/2014/main" id="{9FF885C8-FC57-4347-A4B5-7BB2638ED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757" y="1405827"/>
            <a:ext cx="9398483" cy="2851297"/>
          </a:xfrm>
          <a:prstGeom prst="rect">
            <a:avLst/>
          </a:prstGeom>
        </p:spPr>
      </p:pic>
      <p:sp>
        <p:nvSpPr>
          <p:cNvPr id="12" name="TextBox 11">
            <a:extLst>
              <a:ext uri="{FF2B5EF4-FFF2-40B4-BE49-F238E27FC236}">
                <a16:creationId xmlns:a16="http://schemas.microsoft.com/office/drawing/2014/main" id="{C0B7534F-4FB8-4235-B186-948CE8818BCD}"/>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Palmas, A. (2019). </a:t>
            </a:r>
            <a:r>
              <a:rPr lang="en-US" sz="1400" i="1" dirty="0">
                <a:solidFill>
                  <a:schemeClr val="tx1">
                    <a:lumMod val="65000"/>
                    <a:lumOff val="35000"/>
                  </a:schemeClr>
                </a:solidFill>
                <a:latin typeface="+mj-lt"/>
                <a:ea typeface="Verdana" panose="020B0604030504040204" pitchFamily="34" charset="0"/>
              </a:rPr>
              <a:t>The Reinforcement Learning Workshop</a:t>
            </a:r>
            <a:r>
              <a:rPr lang="en-US" sz="1400" dirty="0">
                <a:solidFill>
                  <a:schemeClr val="tx1">
                    <a:lumMod val="65000"/>
                    <a:lumOff val="35000"/>
                  </a:schemeClr>
                </a:solidFill>
                <a:latin typeface="+mj-lt"/>
                <a:ea typeface="Verdana" panose="020B0604030504040204" pitchFamily="34" charset="0"/>
              </a:rPr>
              <a:t>. Birmingham, UK</a:t>
            </a:r>
            <a:r>
              <a:rPr lang="en-US" sz="1400" b="0" i="0" dirty="0">
                <a:solidFill>
                  <a:schemeClr val="tx1">
                    <a:lumMod val="65000"/>
                    <a:lumOff val="35000"/>
                  </a:schemeClr>
                </a:solidFill>
                <a:effectLst/>
                <a:latin typeface="+mj-lt"/>
                <a:ea typeface="Verdana" panose="020B0604030504040204" pitchFamily="34" charset="0"/>
              </a:rPr>
              <a:t>: Packt Publishing. (Chapter 1)</a:t>
            </a:r>
            <a:endParaRPr lang="en-US" sz="1400" dirty="0">
              <a:solidFill>
                <a:schemeClr val="tx1">
                  <a:lumMod val="65000"/>
                  <a:lumOff val="35000"/>
                </a:schemeClr>
              </a:solidFill>
              <a:latin typeface="+mj-lt"/>
              <a:ea typeface="Verdana" panose="020B0604030504040204" pitchFamily="34" charset="0"/>
            </a:endParaRPr>
          </a:p>
        </p:txBody>
      </p:sp>
      <p:pic>
        <p:nvPicPr>
          <p:cNvPr id="9" name="Picture 8">
            <a:extLst>
              <a:ext uri="{FF2B5EF4-FFF2-40B4-BE49-F238E27FC236}">
                <a16:creationId xmlns:a16="http://schemas.microsoft.com/office/drawing/2014/main" id="{C9D9A1B7-52AB-2FE1-0608-F12F1CD98B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
        <p:nvSpPr>
          <p:cNvPr id="3" name="Title 1">
            <a:extLst>
              <a:ext uri="{FF2B5EF4-FFF2-40B4-BE49-F238E27FC236}">
                <a16:creationId xmlns:a16="http://schemas.microsoft.com/office/drawing/2014/main" id="{366FE568-F679-24F8-6F2C-F73C62D737F3}"/>
              </a:ext>
            </a:extLst>
          </p:cNvPr>
          <p:cNvSpPr txBox="1">
            <a:spLocks/>
          </p:cNvSpPr>
          <p:nvPr/>
        </p:nvSpPr>
        <p:spPr>
          <a:xfrm>
            <a:off x="7145263" y="5348054"/>
            <a:ext cx="2337403" cy="527806"/>
          </a:xfrm>
          <a:prstGeom prst="rect">
            <a:avLst/>
          </a:prstGeom>
          <a:ln w="28575">
            <a:solidFill>
              <a:srgbClr val="65BB7B"/>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Avenir" panose="02000503020000020003" pitchFamily="2" charset="0"/>
                <a:cs typeface="Segoe UI Light" panose="020B0502040204020203" pitchFamily="34" charset="0"/>
              </a:rPr>
              <a:t>Reinforcement</a:t>
            </a:r>
          </a:p>
        </p:txBody>
      </p:sp>
      <p:sp>
        <p:nvSpPr>
          <p:cNvPr id="4" name="Title 1">
            <a:extLst>
              <a:ext uri="{FF2B5EF4-FFF2-40B4-BE49-F238E27FC236}">
                <a16:creationId xmlns:a16="http://schemas.microsoft.com/office/drawing/2014/main" id="{290C4F6D-DED6-905C-503A-C45E32B48DE1}"/>
              </a:ext>
            </a:extLst>
          </p:cNvPr>
          <p:cNvSpPr txBox="1">
            <a:spLocks/>
          </p:cNvSpPr>
          <p:nvPr/>
        </p:nvSpPr>
        <p:spPr>
          <a:xfrm>
            <a:off x="2440250" y="5348054"/>
            <a:ext cx="2047084" cy="527806"/>
          </a:xfrm>
          <a:prstGeom prst="rect">
            <a:avLst/>
          </a:prstGeom>
          <a:ln w="28575">
            <a:solidFill>
              <a:srgbClr val="65BB7B"/>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Avenir" panose="02000503020000020003" pitchFamily="2" charset="0"/>
                <a:cs typeface="Segoe UI Light" panose="020B0502040204020203" pitchFamily="34" charset="0"/>
              </a:rPr>
              <a:t>Supervised</a:t>
            </a:r>
          </a:p>
        </p:txBody>
      </p:sp>
      <p:sp>
        <p:nvSpPr>
          <p:cNvPr id="5" name="Title 1">
            <a:extLst>
              <a:ext uri="{FF2B5EF4-FFF2-40B4-BE49-F238E27FC236}">
                <a16:creationId xmlns:a16="http://schemas.microsoft.com/office/drawing/2014/main" id="{6F515274-EA46-A791-38BF-30876A2A002E}"/>
              </a:ext>
            </a:extLst>
          </p:cNvPr>
          <p:cNvSpPr txBox="1">
            <a:spLocks/>
          </p:cNvSpPr>
          <p:nvPr/>
        </p:nvSpPr>
        <p:spPr>
          <a:xfrm>
            <a:off x="4657292" y="5348055"/>
            <a:ext cx="2337403" cy="527806"/>
          </a:xfrm>
          <a:prstGeom prst="rect">
            <a:avLst/>
          </a:prstGeom>
          <a:ln w="28575">
            <a:solidFill>
              <a:srgbClr val="65BB7B"/>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Avenir" panose="02000503020000020003" pitchFamily="2" charset="0"/>
                <a:cs typeface="Segoe UI Light" panose="020B0502040204020203" pitchFamily="34" charset="0"/>
              </a:rPr>
              <a:t>Unsupervised</a:t>
            </a:r>
          </a:p>
        </p:txBody>
      </p:sp>
      <p:sp>
        <p:nvSpPr>
          <p:cNvPr id="6" name="Title 1">
            <a:extLst>
              <a:ext uri="{FF2B5EF4-FFF2-40B4-BE49-F238E27FC236}">
                <a16:creationId xmlns:a16="http://schemas.microsoft.com/office/drawing/2014/main" id="{991AC1AB-BBCB-D4D2-0A87-CDAB903E5C99}"/>
              </a:ext>
            </a:extLst>
          </p:cNvPr>
          <p:cNvSpPr txBox="1">
            <a:spLocks/>
          </p:cNvSpPr>
          <p:nvPr/>
        </p:nvSpPr>
        <p:spPr>
          <a:xfrm>
            <a:off x="865449" y="4339346"/>
            <a:ext cx="3960551" cy="8154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Avenir" panose="02000503020000020003" pitchFamily="2" charset="0"/>
                <a:cs typeface="Segoe UI Light" panose="020B0502040204020203" pitchFamily="34" charset="0"/>
              </a:rPr>
              <a:t>What kind of learning is it?</a:t>
            </a:r>
          </a:p>
        </p:txBody>
      </p:sp>
    </p:spTree>
    <p:extLst>
      <p:ext uri="{BB962C8B-B14F-4D97-AF65-F5344CB8AC3E}">
        <p14:creationId xmlns:p14="http://schemas.microsoft.com/office/powerpoint/2010/main" val="233144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7E2917D-2796-41DA-B138-E0CCCCEF6E39}"/>
              </a:ext>
            </a:extLst>
          </p:cNvPr>
          <p:cNvSpPr>
            <a:spLocks noGrp="1"/>
          </p:cNvSpPr>
          <p:nvPr>
            <p:ph type="title"/>
          </p:nvPr>
        </p:nvSpPr>
        <p:spPr>
          <a:xfrm>
            <a:off x="0" y="2110952"/>
            <a:ext cx="12191999" cy="815404"/>
          </a:xfrm>
        </p:spPr>
        <p:txBody>
          <a:bodyPr>
            <a:normAutofit/>
          </a:bodyPr>
          <a:lstStyle/>
          <a:p>
            <a:pPr algn="ctr"/>
            <a:r>
              <a:rPr lang="en-US" sz="3200" b="1" dirty="0">
                <a:latin typeface="Avenir Black" panose="02000503020000020003"/>
                <a:cs typeface="Segoe UI Light" panose="020B0502040204020203" pitchFamily="34" charset="0"/>
              </a:rPr>
              <a:t>Predicting cancer risk based genomic sequences</a:t>
            </a:r>
          </a:p>
        </p:txBody>
      </p:sp>
      <p:sp>
        <p:nvSpPr>
          <p:cNvPr id="12" name="TextBox 11">
            <a:extLst>
              <a:ext uri="{FF2B5EF4-FFF2-40B4-BE49-F238E27FC236}">
                <a16:creationId xmlns:a16="http://schemas.microsoft.com/office/drawing/2014/main" id="{C0B7534F-4FB8-4235-B186-948CE8818BCD}"/>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Palmas, A. (2019). </a:t>
            </a:r>
            <a:r>
              <a:rPr lang="en-US" sz="1400" i="1" dirty="0">
                <a:solidFill>
                  <a:schemeClr val="tx1">
                    <a:lumMod val="65000"/>
                    <a:lumOff val="35000"/>
                  </a:schemeClr>
                </a:solidFill>
                <a:latin typeface="+mj-lt"/>
                <a:ea typeface="Verdana" panose="020B0604030504040204" pitchFamily="34" charset="0"/>
              </a:rPr>
              <a:t>The Reinforcement Learning Workshop</a:t>
            </a:r>
            <a:r>
              <a:rPr lang="en-US" sz="1400" dirty="0">
                <a:solidFill>
                  <a:schemeClr val="tx1">
                    <a:lumMod val="65000"/>
                    <a:lumOff val="35000"/>
                  </a:schemeClr>
                </a:solidFill>
                <a:latin typeface="+mj-lt"/>
                <a:ea typeface="Verdana" panose="020B0604030504040204" pitchFamily="34" charset="0"/>
              </a:rPr>
              <a:t>. Birmingham, UK</a:t>
            </a:r>
            <a:r>
              <a:rPr lang="en-US" sz="1400" b="0" i="0" dirty="0">
                <a:solidFill>
                  <a:schemeClr val="tx1">
                    <a:lumMod val="65000"/>
                    <a:lumOff val="35000"/>
                  </a:schemeClr>
                </a:solidFill>
                <a:effectLst/>
                <a:latin typeface="+mj-lt"/>
                <a:ea typeface="Verdana" panose="020B0604030504040204" pitchFamily="34" charset="0"/>
              </a:rPr>
              <a:t>: Packt Publishing. (Chapter 1)</a:t>
            </a:r>
            <a:endParaRPr lang="en-US" sz="1400" dirty="0">
              <a:solidFill>
                <a:schemeClr val="tx1">
                  <a:lumMod val="65000"/>
                  <a:lumOff val="35000"/>
                </a:schemeClr>
              </a:solidFill>
              <a:latin typeface="+mj-lt"/>
              <a:ea typeface="Verdana" panose="020B0604030504040204" pitchFamily="34" charset="0"/>
            </a:endParaRPr>
          </a:p>
        </p:txBody>
      </p:sp>
      <p:pic>
        <p:nvPicPr>
          <p:cNvPr id="9" name="Picture 8">
            <a:extLst>
              <a:ext uri="{FF2B5EF4-FFF2-40B4-BE49-F238E27FC236}">
                <a16:creationId xmlns:a16="http://schemas.microsoft.com/office/drawing/2014/main" id="{C9D9A1B7-52AB-2FE1-0608-F12F1CD98B7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
        <p:nvSpPr>
          <p:cNvPr id="3" name="Title 1">
            <a:extLst>
              <a:ext uri="{FF2B5EF4-FFF2-40B4-BE49-F238E27FC236}">
                <a16:creationId xmlns:a16="http://schemas.microsoft.com/office/drawing/2014/main" id="{366FE568-F679-24F8-6F2C-F73C62D737F3}"/>
              </a:ext>
            </a:extLst>
          </p:cNvPr>
          <p:cNvSpPr txBox="1">
            <a:spLocks/>
          </p:cNvSpPr>
          <p:nvPr/>
        </p:nvSpPr>
        <p:spPr>
          <a:xfrm>
            <a:off x="7145263" y="5348054"/>
            <a:ext cx="2337403" cy="527806"/>
          </a:xfrm>
          <a:prstGeom prst="rect">
            <a:avLst/>
          </a:prstGeom>
          <a:ln w="28575">
            <a:solidFill>
              <a:srgbClr val="65BB7B"/>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Avenir" panose="02000503020000020003" pitchFamily="2" charset="0"/>
                <a:cs typeface="Segoe UI Light" panose="020B0502040204020203" pitchFamily="34" charset="0"/>
              </a:rPr>
              <a:t>Reinforcement</a:t>
            </a:r>
          </a:p>
        </p:txBody>
      </p:sp>
      <p:sp>
        <p:nvSpPr>
          <p:cNvPr id="4" name="Title 1">
            <a:extLst>
              <a:ext uri="{FF2B5EF4-FFF2-40B4-BE49-F238E27FC236}">
                <a16:creationId xmlns:a16="http://schemas.microsoft.com/office/drawing/2014/main" id="{290C4F6D-DED6-905C-503A-C45E32B48DE1}"/>
              </a:ext>
            </a:extLst>
          </p:cNvPr>
          <p:cNvSpPr txBox="1">
            <a:spLocks/>
          </p:cNvSpPr>
          <p:nvPr/>
        </p:nvSpPr>
        <p:spPr>
          <a:xfrm>
            <a:off x="2440250" y="5348054"/>
            <a:ext cx="2047084" cy="527806"/>
          </a:xfrm>
          <a:prstGeom prst="rect">
            <a:avLst/>
          </a:prstGeom>
          <a:ln w="28575">
            <a:solidFill>
              <a:srgbClr val="65BB7B"/>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Avenir" panose="02000503020000020003" pitchFamily="2" charset="0"/>
                <a:cs typeface="Segoe UI Light" panose="020B0502040204020203" pitchFamily="34" charset="0"/>
              </a:rPr>
              <a:t>Supervised</a:t>
            </a:r>
          </a:p>
        </p:txBody>
      </p:sp>
      <p:sp>
        <p:nvSpPr>
          <p:cNvPr id="5" name="Title 1">
            <a:extLst>
              <a:ext uri="{FF2B5EF4-FFF2-40B4-BE49-F238E27FC236}">
                <a16:creationId xmlns:a16="http://schemas.microsoft.com/office/drawing/2014/main" id="{6F515274-EA46-A791-38BF-30876A2A002E}"/>
              </a:ext>
            </a:extLst>
          </p:cNvPr>
          <p:cNvSpPr txBox="1">
            <a:spLocks/>
          </p:cNvSpPr>
          <p:nvPr/>
        </p:nvSpPr>
        <p:spPr>
          <a:xfrm>
            <a:off x="4657292" y="5348055"/>
            <a:ext cx="2337403" cy="527806"/>
          </a:xfrm>
          <a:prstGeom prst="rect">
            <a:avLst/>
          </a:prstGeom>
          <a:ln w="28575">
            <a:solidFill>
              <a:srgbClr val="65BB7B"/>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Avenir" panose="02000503020000020003" pitchFamily="2" charset="0"/>
                <a:cs typeface="Segoe UI Light" panose="020B0502040204020203" pitchFamily="34" charset="0"/>
              </a:rPr>
              <a:t>Unsupervised</a:t>
            </a:r>
          </a:p>
        </p:txBody>
      </p:sp>
      <p:sp>
        <p:nvSpPr>
          <p:cNvPr id="6" name="Title 1">
            <a:extLst>
              <a:ext uri="{FF2B5EF4-FFF2-40B4-BE49-F238E27FC236}">
                <a16:creationId xmlns:a16="http://schemas.microsoft.com/office/drawing/2014/main" id="{991AC1AB-BBCB-D4D2-0A87-CDAB903E5C99}"/>
              </a:ext>
            </a:extLst>
          </p:cNvPr>
          <p:cNvSpPr txBox="1">
            <a:spLocks/>
          </p:cNvSpPr>
          <p:nvPr/>
        </p:nvSpPr>
        <p:spPr>
          <a:xfrm>
            <a:off x="865449" y="4339346"/>
            <a:ext cx="3960551" cy="8154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Avenir" panose="02000503020000020003" pitchFamily="2" charset="0"/>
                <a:cs typeface="Segoe UI Light" panose="020B0502040204020203" pitchFamily="34" charset="0"/>
              </a:rPr>
              <a:t>What kind of learning is it?</a:t>
            </a:r>
          </a:p>
        </p:txBody>
      </p:sp>
    </p:spTree>
    <p:extLst>
      <p:ext uri="{BB962C8B-B14F-4D97-AF65-F5344CB8AC3E}">
        <p14:creationId xmlns:p14="http://schemas.microsoft.com/office/powerpoint/2010/main" val="1072735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A49EB04E-3C84-4CF5-9BF7-CA0C1FDDB49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48000" y="1799216"/>
            <a:ext cx="6096000" cy="3259568"/>
          </a:xfrm>
          <a:prstGeom prst="rect">
            <a:avLst/>
          </a:prstGeom>
        </p:spPr>
      </p:pic>
      <p:pic>
        <p:nvPicPr>
          <p:cNvPr id="2" name="Picture 1" descr="A picture containing dark, gauge&#10;&#10;Description automatically generated">
            <a:extLst>
              <a:ext uri="{FF2B5EF4-FFF2-40B4-BE49-F238E27FC236}">
                <a16:creationId xmlns:a16="http://schemas.microsoft.com/office/drawing/2014/main" id="{BCAEE5A7-6C86-70EA-1FC4-C8939A9597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79932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F21C3-8FBB-4756-BF7C-FFD2E5CC2B06}"/>
              </a:ext>
            </a:extLst>
          </p:cNvPr>
          <p:cNvSpPr>
            <a:spLocks noGrp="1"/>
          </p:cNvSpPr>
          <p:nvPr>
            <p:ph type="title"/>
          </p:nvPr>
        </p:nvSpPr>
        <p:spPr>
          <a:xfrm>
            <a:off x="0" y="440190"/>
            <a:ext cx="12178137" cy="815404"/>
          </a:xfrm>
        </p:spPr>
        <p:txBody>
          <a:bodyPr>
            <a:normAutofit/>
          </a:bodyPr>
          <a:lstStyle/>
          <a:p>
            <a:pPr algn="ctr"/>
            <a:r>
              <a:rPr lang="en-US" b="1" dirty="0">
                <a:latin typeface="Avenir Black" panose="02000503020000020003"/>
                <a:cs typeface="Segoe UI Light" panose="020B0502040204020203" pitchFamily="34" charset="0"/>
              </a:rPr>
              <a:t>Applications</a:t>
            </a:r>
          </a:p>
        </p:txBody>
      </p:sp>
      <p:pic>
        <p:nvPicPr>
          <p:cNvPr id="5" name="Picture 4">
            <a:extLst>
              <a:ext uri="{FF2B5EF4-FFF2-40B4-BE49-F238E27FC236}">
                <a16:creationId xmlns:a16="http://schemas.microsoft.com/office/drawing/2014/main" id="{ACB07797-7B87-46D0-98EE-5F648FFB451E}"/>
              </a:ext>
            </a:extLst>
          </p:cNvPr>
          <p:cNvPicPr>
            <a:picLocks noChangeAspect="1"/>
          </p:cNvPicPr>
          <p:nvPr/>
        </p:nvPicPr>
        <p:blipFill>
          <a:blip r:embed="rId3"/>
          <a:stretch>
            <a:fillRect/>
          </a:stretch>
        </p:blipFill>
        <p:spPr>
          <a:xfrm>
            <a:off x="221024" y="2065597"/>
            <a:ext cx="11758743" cy="3885498"/>
          </a:xfrm>
          <a:prstGeom prst="rect">
            <a:avLst/>
          </a:prstGeom>
        </p:spPr>
      </p:pic>
      <p:pic>
        <p:nvPicPr>
          <p:cNvPr id="4" name="Picture 3">
            <a:extLst>
              <a:ext uri="{FF2B5EF4-FFF2-40B4-BE49-F238E27FC236}">
                <a16:creationId xmlns:a16="http://schemas.microsoft.com/office/drawing/2014/main" id="{72F9CF59-4C9B-6169-3710-BBB2D2A2D63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16012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64DAA-A88F-C34E-8DD7-22FFD8F85202}"/>
              </a:ext>
            </a:extLst>
          </p:cNvPr>
          <p:cNvSpPr>
            <a:spLocks noGrp="1"/>
          </p:cNvSpPr>
          <p:nvPr>
            <p:ph type="title"/>
          </p:nvPr>
        </p:nvSpPr>
        <p:spPr>
          <a:xfrm>
            <a:off x="838200" y="2636377"/>
            <a:ext cx="10515600" cy="1325563"/>
          </a:xfrm>
        </p:spPr>
        <p:txBody>
          <a:bodyPr/>
          <a:lstStyle/>
          <a:p>
            <a:r>
              <a:rPr lang="en-US" b="1">
                <a:latin typeface="Arial" panose="020B0604020202020204" pitchFamily="34" charset="0"/>
                <a:cs typeface="Arial" panose="020B0604020202020204" pitchFamily="34" charset="0"/>
              </a:rPr>
              <a:t>The supervised learning paradigm </a:t>
            </a:r>
          </a:p>
        </p:txBody>
      </p:sp>
    </p:spTree>
    <p:extLst>
      <p:ext uri="{BB962C8B-B14F-4D97-AF65-F5344CB8AC3E}">
        <p14:creationId xmlns:p14="http://schemas.microsoft.com/office/powerpoint/2010/main" val="645204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FF164689-4110-E64C-834A-5C8046C66CD6}"/>
              </a:ext>
            </a:extLst>
          </p:cNvPr>
          <p:cNvSpPr/>
          <p:nvPr/>
        </p:nvSpPr>
        <p:spPr>
          <a:xfrm>
            <a:off x="5023013" y="3835463"/>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7" name="Freeform 6">
            <a:extLst>
              <a:ext uri="{FF2B5EF4-FFF2-40B4-BE49-F238E27FC236}">
                <a16:creationId xmlns:a16="http://schemas.microsoft.com/office/drawing/2014/main" id="{193FDA75-325E-D24D-B88A-5916C1EF5EF2}"/>
              </a:ext>
            </a:extLst>
          </p:cNvPr>
          <p:cNvSpPr/>
          <p:nvPr/>
        </p:nvSpPr>
        <p:spPr>
          <a:xfrm>
            <a:off x="9023337" y="3835463"/>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8" name="Picture 7">
            <a:extLst>
              <a:ext uri="{FF2B5EF4-FFF2-40B4-BE49-F238E27FC236}">
                <a16:creationId xmlns:a16="http://schemas.microsoft.com/office/drawing/2014/main" id="{84E962E8-D13F-4B43-B333-017372F69CFC}"/>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1565750" y="2526399"/>
            <a:ext cx="3387555" cy="2258370"/>
          </a:xfrm>
          <a:prstGeom prst="rect">
            <a:avLst/>
          </a:prstGeom>
          <a:noFill/>
          <a:ln>
            <a:no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AD1C6DDF-4BFB-734F-92B8-8180E17F9DFC}"/>
              </a:ext>
            </a:extLst>
          </p:cNvPr>
          <p:cNvSpPr txBox="1"/>
          <p:nvPr/>
        </p:nvSpPr>
        <p:spPr>
          <a:xfrm>
            <a:off x="9533149" y="3618801"/>
            <a:ext cx="542422" cy="463539"/>
          </a:xfrm>
          <a:prstGeom prst="rect">
            <a:avLst/>
          </a:prstGeom>
          <a:noFill/>
          <a:ln>
            <a:noFill/>
          </a:ln>
        </p:spPr>
        <p:txBody>
          <a:bodyPr wrap="none" lIns="81612" tIns="40806" rIns="81612" bIns="40806" anchorCtr="0" compatLnSpc="0">
            <a:spAutoFit/>
          </a:bodyPr>
          <a:lstStyle/>
          <a:p>
            <a:pPr hangingPunct="0">
              <a:spcAft>
                <a:spcPts val="1306"/>
              </a:spcAft>
            </a:pPr>
            <a:r>
              <a:rPr lang="en-US" sz="2176" i="1" dirty="0">
                <a:latin typeface="Avenir" panose="02000503020000020003" pitchFamily="2" charset="0"/>
                <a:ea typeface="Arial" pitchFamily="34"/>
                <a:cs typeface="Arial" pitchFamily="34"/>
              </a:rPr>
              <a:t>cat</a:t>
            </a:r>
          </a:p>
        </p:txBody>
      </p:sp>
      <p:grpSp>
        <p:nvGrpSpPr>
          <p:cNvPr id="15" name="Group 14">
            <a:extLst>
              <a:ext uri="{FF2B5EF4-FFF2-40B4-BE49-F238E27FC236}">
                <a16:creationId xmlns:a16="http://schemas.microsoft.com/office/drawing/2014/main" id="{F1688EDD-C223-4794-A2E1-971D51D46911}"/>
              </a:ext>
            </a:extLst>
          </p:cNvPr>
          <p:cNvGrpSpPr/>
          <p:nvPr/>
        </p:nvGrpSpPr>
        <p:grpSpPr>
          <a:xfrm>
            <a:off x="5135734" y="170528"/>
            <a:ext cx="1823868" cy="1630624"/>
            <a:chOff x="5852517" y="176072"/>
            <a:chExt cx="2011320" cy="1798215"/>
          </a:xfrm>
        </p:grpSpPr>
        <p:sp>
          <p:nvSpPr>
            <p:cNvPr id="16" name="TextBox 15">
              <a:extLst>
                <a:ext uri="{FF2B5EF4-FFF2-40B4-BE49-F238E27FC236}">
                  <a16:creationId xmlns:a16="http://schemas.microsoft.com/office/drawing/2014/main" id="{87EDAD31-B9D0-46ED-ADE2-2AF9F2346EB9}"/>
                </a:ext>
              </a:extLst>
            </p:cNvPr>
            <p:cNvSpPr txBox="1"/>
            <p:nvPr/>
          </p:nvSpPr>
          <p:spPr>
            <a:xfrm>
              <a:off x="5968398" y="1463107"/>
              <a:ext cx="1863035" cy="511180"/>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Avenir" panose="02000503020000020003" pitchFamily="2" charset="0"/>
                  <a:ea typeface="Arial" pitchFamily="34"/>
                  <a:cs typeface="Arial" pitchFamily="34"/>
                </a:rPr>
                <a:t>Cat or Dog?</a:t>
              </a:r>
            </a:p>
          </p:txBody>
        </p:sp>
        <p:pic>
          <p:nvPicPr>
            <p:cNvPr id="17" name="Picture 16">
              <a:extLst>
                <a:ext uri="{FF2B5EF4-FFF2-40B4-BE49-F238E27FC236}">
                  <a16:creationId xmlns:a16="http://schemas.microsoft.com/office/drawing/2014/main" id="{754C7A8B-16D0-4E84-BDF3-217CAFA8F95D}"/>
                </a:ext>
              </a:extLst>
            </p:cNvPr>
            <p:cNvPicPr>
              <a:picLocks noChangeAspect="1"/>
            </p:cNvPicPr>
            <p:nvPr/>
          </p:nvPicPr>
          <p:blipFill>
            <a:blip r:embed="rId5"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sp>
        <p:nvSpPr>
          <p:cNvPr id="19" name="Freeform 5">
            <a:extLst>
              <a:ext uri="{FF2B5EF4-FFF2-40B4-BE49-F238E27FC236}">
                <a16:creationId xmlns:a16="http://schemas.microsoft.com/office/drawing/2014/main" id="{650C7C45-4B70-4E23-8C71-BC2A47835A30}"/>
              </a:ext>
            </a:extLst>
          </p:cNvPr>
          <p:cNvSpPr/>
          <p:nvPr/>
        </p:nvSpPr>
        <p:spPr>
          <a:xfrm>
            <a:off x="5561248" y="2780778"/>
            <a:ext cx="3399633" cy="1803748"/>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6EECF"/>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dirty="0">
              <a:latin typeface="Liberation Sans" pitchFamily="18"/>
              <a:ea typeface="Noto Sans CJK SC" pitchFamily="2"/>
              <a:cs typeface="Lohit Devanagari" pitchFamily="2"/>
            </a:endParaRPr>
          </a:p>
        </p:txBody>
      </p:sp>
      <p:sp>
        <p:nvSpPr>
          <p:cNvPr id="20" name="TextBox 19">
            <a:extLst>
              <a:ext uri="{FF2B5EF4-FFF2-40B4-BE49-F238E27FC236}">
                <a16:creationId xmlns:a16="http://schemas.microsoft.com/office/drawing/2014/main" id="{4369FEAA-67C9-43C7-A4CF-4D61D32E825F}"/>
              </a:ext>
            </a:extLst>
          </p:cNvPr>
          <p:cNvSpPr txBox="1"/>
          <p:nvPr/>
        </p:nvSpPr>
        <p:spPr>
          <a:xfrm>
            <a:off x="5561248" y="3082411"/>
            <a:ext cx="3399633" cy="1225799"/>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Avenir" panose="02000503020000020003" pitchFamily="2" charset="0"/>
                <a:ea typeface="Arial" pitchFamily="34"/>
                <a:cs typeface="Arial" pitchFamily="34"/>
              </a:rPr>
              <a:t>Mathematical function mapping image to label</a:t>
            </a:r>
            <a:br>
              <a:rPr lang="en-US" sz="2176" dirty="0">
                <a:latin typeface="Avenir" panose="02000503020000020003" pitchFamily="2" charset="0"/>
                <a:ea typeface="Arial" pitchFamily="34"/>
                <a:cs typeface="Arial" pitchFamily="34"/>
              </a:rPr>
            </a:br>
            <a:r>
              <a:rPr lang="en-US" sz="2176" dirty="0">
                <a:latin typeface="Avenir" panose="02000503020000020003" pitchFamily="2" charset="0"/>
                <a:ea typeface="Arial" pitchFamily="34"/>
                <a:cs typeface="Arial" pitchFamily="34"/>
              </a:rPr>
              <a:t>(“cat” or “dog”) </a:t>
            </a:r>
          </a:p>
        </p:txBody>
      </p:sp>
      <p:pic>
        <p:nvPicPr>
          <p:cNvPr id="3" name="Picture 2" descr="A picture containing dark, gauge&#10;&#10;Description automatically generated">
            <a:extLst>
              <a:ext uri="{FF2B5EF4-FFF2-40B4-BE49-F238E27FC236}">
                <a16:creationId xmlns:a16="http://schemas.microsoft.com/office/drawing/2014/main" id="{91E40B4D-5485-4F9B-F14D-6098A1419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305245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9" grpId="0"/>
      <p:bldP spid="19" grpId="0" animBg="1"/>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E9A36835-422E-2044-94A9-5253F32E5E50}"/>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7" name="TextBox 6">
            <a:extLst>
              <a:ext uri="{FF2B5EF4-FFF2-40B4-BE49-F238E27FC236}">
                <a16:creationId xmlns:a16="http://schemas.microsoft.com/office/drawing/2014/main" id="{95FD8244-97D3-0748-AD0E-B78C6D249FD6}"/>
              </a:ext>
            </a:extLst>
          </p:cNvPr>
          <p:cNvSpPr txBox="1"/>
          <p:nvPr/>
        </p:nvSpPr>
        <p:spPr>
          <a:xfrm>
            <a:off x="4396328" y="2608645"/>
            <a:ext cx="3399633" cy="1133466"/>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000" dirty="0">
                <a:latin typeface="Avenir" panose="02000503020000020003" pitchFamily="2" charset="0"/>
                <a:ea typeface="Arial" pitchFamily="34"/>
                <a:cs typeface="Arial" pitchFamily="34"/>
              </a:rPr>
              <a:t>Mathematical function mapping image to label</a:t>
            </a:r>
            <a:br>
              <a:rPr lang="en-US" sz="2000" dirty="0">
                <a:latin typeface="Avenir" panose="02000503020000020003" pitchFamily="2" charset="0"/>
                <a:ea typeface="Arial" pitchFamily="34"/>
                <a:cs typeface="Arial" pitchFamily="34"/>
              </a:rPr>
            </a:br>
            <a:r>
              <a:rPr lang="en-US" sz="2000" dirty="0">
                <a:latin typeface="Avenir" panose="02000503020000020003" pitchFamily="2" charset="0"/>
                <a:ea typeface="Arial" pitchFamily="34"/>
                <a:cs typeface="Arial" pitchFamily="34"/>
              </a:rPr>
              <a:t>(“cat” or “dog”)</a:t>
            </a:r>
          </a:p>
        </p:txBody>
      </p:sp>
      <p:sp>
        <p:nvSpPr>
          <p:cNvPr id="9" name="TextBox 8">
            <a:extLst>
              <a:ext uri="{FF2B5EF4-FFF2-40B4-BE49-F238E27FC236}">
                <a16:creationId xmlns:a16="http://schemas.microsoft.com/office/drawing/2014/main" id="{408DB6E7-E10A-4D4D-A92A-118D2D2F953D}"/>
              </a:ext>
            </a:extLst>
          </p:cNvPr>
          <p:cNvSpPr txBox="1"/>
          <p:nvPr/>
        </p:nvSpPr>
        <p:spPr>
          <a:xfrm>
            <a:off x="4298393" y="5244066"/>
            <a:ext cx="4023665" cy="1133466"/>
          </a:xfrm>
          <a:prstGeom prst="rect">
            <a:avLst/>
          </a:prstGeom>
          <a:noFill/>
          <a:ln>
            <a:noFill/>
          </a:ln>
        </p:spPr>
        <p:txBody>
          <a:bodyPr wrap="square" lIns="81612" tIns="40806" rIns="81612" bIns="40806" anchorCtr="0" compatLnSpc="0">
            <a:spAutoFit/>
          </a:bodyPr>
          <a:lstStyle/>
          <a:p>
            <a:pPr hangingPunct="0">
              <a:spcAft>
                <a:spcPts val="1306"/>
              </a:spcAft>
            </a:pPr>
            <a:r>
              <a:rPr lang="en-US" sz="2000" dirty="0">
                <a:latin typeface="Avenir" panose="02000503020000020003" pitchFamily="2" charset="0"/>
                <a:ea typeface="Arial" pitchFamily="34"/>
                <a:cs typeface="Arial" pitchFamily="34"/>
              </a:rPr>
              <a:t>Special numerical values in the function are “knobs” we can turn to adjust the outputs.</a:t>
            </a:r>
          </a:p>
        </p:txBody>
      </p:sp>
      <p:sp>
        <p:nvSpPr>
          <p:cNvPr id="10" name="Freeform 9">
            <a:extLst>
              <a:ext uri="{FF2B5EF4-FFF2-40B4-BE49-F238E27FC236}">
                <a16:creationId xmlns:a16="http://schemas.microsoft.com/office/drawing/2014/main" id="{71300D40-4B7F-9040-8ABB-03E9CC92652D}"/>
              </a:ext>
            </a:extLst>
          </p:cNvPr>
          <p:cNvSpPr/>
          <p:nvPr/>
        </p:nvSpPr>
        <p:spPr>
          <a:xfrm>
            <a:off x="5290795" y="4734807"/>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1" name="Freeform 10">
            <a:extLst>
              <a:ext uri="{FF2B5EF4-FFF2-40B4-BE49-F238E27FC236}">
                <a16:creationId xmlns:a16="http://schemas.microsoft.com/office/drawing/2014/main" id="{141FA036-B39A-C746-99B2-2EB22E76C94E}"/>
              </a:ext>
            </a:extLst>
          </p:cNvPr>
          <p:cNvSpPr/>
          <p:nvPr/>
        </p:nvSpPr>
        <p:spPr>
          <a:xfrm>
            <a:off x="6096144" y="4817725"/>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2" name="Freeform 11">
            <a:extLst>
              <a:ext uri="{FF2B5EF4-FFF2-40B4-BE49-F238E27FC236}">
                <a16:creationId xmlns:a16="http://schemas.microsoft.com/office/drawing/2014/main" id="{B5886D07-FD17-2B48-B542-0517AFC99B2E}"/>
              </a:ext>
            </a:extLst>
          </p:cNvPr>
          <p:cNvSpPr/>
          <p:nvPr/>
        </p:nvSpPr>
        <p:spPr>
          <a:xfrm>
            <a:off x="6409208" y="4743295"/>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TextBox 12">
            <a:extLst>
              <a:ext uri="{FF2B5EF4-FFF2-40B4-BE49-F238E27FC236}">
                <a16:creationId xmlns:a16="http://schemas.microsoft.com/office/drawing/2014/main" id="{4121A245-B890-CE4B-92CD-25F7DF41ABB8}"/>
              </a:ext>
            </a:extLst>
          </p:cNvPr>
          <p:cNvSpPr txBox="1"/>
          <p:nvPr/>
        </p:nvSpPr>
        <p:spPr>
          <a:xfrm>
            <a:off x="8657906" y="4502048"/>
            <a:ext cx="1953256" cy="395508"/>
          </a:xfrm>
          <a:prstGeom prst="rect">
            <a:avLst/>
          </a:prstGeom>
          <a:noFill/>
          <a:ln>
            <a:noFill/>
          </a:ln>
        </p:spPr>
        <p:txBody>
          <a:bodyPr wrap="none" lIns="81612" tIns="40806" rIns="81612" bIns="40806" anchorCtr="0" compatLnSpc="0">
            <a:spAutoFit/>
          </a:bodyPr>
          <a:lstStyle/>
          <a:p>
            <a:pPr hangingPunct="0">
              <a:spcAft>
                <a:spcPts val="1306"/>
              </a:spcAft>
            </a:pPr>
            <a:r>
              <a:rPr lang="en-US" sz="2000" dirty="0">
                <a:latin typeface="Avenir" panose="02000503020000020003" pitchFamily="2" charset="0"/>
                <a:ea typeface="Arial" pitchFamily="34"/>
                <a:cs typeface="Arial" pitchFamily="34"/>
              </a:rPr>
              <a:t>E.g.: y  =  mx +  b </a:t>
            </a:r>
          </a:p>
        </p:txBody>
      </p:sp>
      <p:sp>
        <p:nvSpPr>
          <p:cNvPr id="14" name="Freeform 13">
            <a:extLst>
              <a:ext uri="{FF2B5EF4-FFF2-40B4-BE49-F238E27FC236}">
                <a16:creationId xmlns:a16="http://schemas.microsoft.com/office/drawing/2014/main" id="{8AAABE0A-EC29-3B45-92A6-F6B0B3D8D635}"/>
              </a:ext>
            </a:extLst>
          </p:cNvPr>
          <p:cNvSpPr/>
          <p:nvPr/>
        </p:nvSpPr>
        <p:spPr>
          <a:xfrm rot="20672401">
            <a:off x="8183211" y="5093954"/>
            <a:ext cx="1628651" cy="211539"/>
          </a:xfrm>
          <a:custGeom>
            <a:avLst/>
            <a:gdLst/>
            <a:ahLst/>
            <a:cxnLst>
              <a:cxn ang="3cd4">
                <a:pos x="hc" y="t"/>
              </a:cxn>
              <a:cxn ang="cd2">
                <a:pos x="l" y="vc"/>
              </a:cxn>
              <a:cxn ang="cd4">
                <a:pos x="hc" y="b"/>
              </a:cxn>
              <a:cxn ang="0">
                <a:pos x="r" y="vc"/>
              </a:cxn>
            </a:cxnLst>
            <a:rect l="l" t="t" r="r" b="b"/>
            <a:pathLst>
              <a:path w="4990" h="649">
                <a:moveTo>
                  <a:pt x="0" y="402"/>
                </a:moveTo>
                <a:cubicBezTo>
                  <a:pt x="0" y="402"/>
                  <a:pt x="2961" y="1169"/>
                  <a:pt x="4990" y="0"/>
                </a:cubicBez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5" name="Freeform 14">
            <a:extLst>
              <a:ext uri="{FF2B5EF4-FFF2-40B4-BE49-F238E27FC236}">
                <a16:creationId xmlns:a16="http://schemas.microsoft.com/office/drawing/2014/main" id="{13AFAB8A-D9DE-B24D-8A5D-E556ACDA1E42}"/>
              </a:ext>
            </a:extLst>
          </p:cNvPr>
          <p:cNvSpPr/>
          <p:nvPr/>
        </p:nvSpPr>
        <p:spPr>
          <a:xfrm rot="20844468">
            <a:off x="8215567" y="5118940"/>
            <a:ext cx="2254452" cy="255609"/>
          </a:xfrm>
          <a:custGeom>
            <a:avLst/>
            <a:gdLst/>
            <a:ahLst/>
            <a:cxnLst>
              <a:cxn ang="3cd4">
                <a:pos x="hc" y="t"/>
              </a:cxn>
              <a:cxn ang="cd2">
                <a:pos x="l" y="vc"/>
              </a:cxn>
              <a:cxn ang="cd4">
                <a:pos x="hc" y="b"/>
              </a:cxn>
              <a:cxn ang="0">
                <a:pos x="r" y="vc"/>
              </a:cxn>
            </a:cxnLst>
            <a:rect l="l" t="t" r="r" b="b"/>
            <a:pathLst>
              <a:path w="6907" h="784">
                <a:moveTo>
                  <a:pt x="0" y="176"/>
                </a:moveTo>
                <a:cubicBezTo>
                  <a:pt x="0" y="176"/>
                  <a:pt x="4334" y="1654"/>
                  <a:pt x="6907" y="0"/>
                </a:cubicBez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19" name="Group 18">
            <a:extLst>
              <a:ext uri="{FF2B5EF4-FFF2-40B4-BE49-F238E27FC236}">
                <a16:creationId xmlns:a16="http://schemas.microsoft.com/office/drawing/2014/main" id="{17BF7BC1-B149-401B-A5AA-F302D605F847}"/>
              </a:ext>
            </a:extLst>
          </p:cNvPr>
          <p:cNvGrpSpPr/>
          <p:nvPr/>
        </p:nvGrpSpPr>
        <p:grpSpPr>
          <a:xfrm>
            <a:off x="5135734" y="170528"/>
            <a:ext cx="1823868" cy="1630624"/>
            <a:chOff x="5852517" y="176072"/>
            <a:chExt cx="2011320" cy="1798215"/>
          </a:xfrm>
        </p:grpSpPr>
        <p:sp>
          <p:nvSpPr>
            <p:cNvPr id="20" name="TextBox 19">
              <a:extLst>
                <a:ext uri="{FF2B5EF4-FFF2-40B4-BE49-F238E27FC236}">
                  <a16:creationId xmlns:a16="http://schemas.microsoft.com/office/drawing/2014/main" id="{610C20B6-D3EC-42F0-B027-5E1F686F865F}"/>
                </a:ext>
              </a:extLst>
            </p:cNvPr>
            <p:cNvSpPr txBox="1"/>
            <p:nvPr/>
          </p:nvSpPr>
          <p:spPr>
            <a:xfrm>
              <a:off x="5968398" y="1463107"/>
              <a:ext cx="1863035" cy="511180"/>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Avenir" panose="02000503020000020003" pitchFamily="2" charset="0"/>
                  <a:ea typeface="Arial" pitchFamily="34"/>
                  <a:cs typeface="Arial" pitchFamily="34"/>
                </a:rPr>
                <a:t>Cat or Dog?</a:t>
              </a:r>
            </a:p>
          </p:txBody>
        </p:sp>
        <p:pic>
          <p:nvPicPr>
            <p:cNvPr id="21" name="Picture 20">
              <a:extLst>
                <a:ext uri="{FF2B5EF4-FFF2-40B4-BE49-F238E27FC236}">
                  <a16:creationId xmlns:a16="http://schemas.microsoft.com/office/drawing/2014/main" id="{AFAC1187-C679-43C6-A0CC-D5C8364AFC79}"/>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5" name="Picture 4">
            <a:extLst>
              <a:ext uri="{FF2B5EF4-FFF2-40B4-BE49-F238E27FC236}">
                <a16:creationId xmlns:a16="http://schemas.microsoft.com/office/drawing/2014/main" id="{A11F2F78-8A13-0148-9863-E6D1930AB746}"/>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4308428" y="3532735"/>
            <a:ext cx="3583786" cy="1281400"/>
          </a:xfrm>
          <a:prstGeom prst="rect">
            <a:avLst/>
          </a:prstGeom>
        </p:spPr>
      </p:pic>
      <p:pic>
        <p:nvPicPr>
          <p:cNvPr id="2" name="Picture 1" descr="A picture containing dark, gauge&#10;&#10;Description automatically generated">
            <a:extLst>
              <a:ext uri="{FF2B5EF4-FFF2-40B4-BE49-F238E27FC236}">
                <a16:creationId xmlns:a16="http://schemas.microsoft.com/office/drawing/2014/main" id="{FC6A6253-464F-F09D-AF88-DAF5983107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1778692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P spid="13" grpId="0"/>
      <p:bldP spid="14"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AB92D522-D6ED-C545-A14E-43550DA04982}"/>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7" name="TextBox 6">
            <a:extLst>
              <a:ext uri="{FF2B5EF4-FFF2-40B4-BE49-F238E27FC236}">
                <a16:creationId xmlns:a16="http://schemas.microsoft.com/office/drawing/2014/main" id="{C4489DE6-1C6F-EB4B-B009-AD800EAB40B9}"/>
              </a:ext>
            </a:extLst>
          </p:cNvPr>
          <p:cNvSpPr txBox="1"/>
          <p:nvPr/>
        </p:nvSpPr>
        <p:spPr>
          <a:xfrm>
            <a:off x="4396328" y="2607343"/>
            <a:ext cx="3399633" cy="1133466"/>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000" dirty="0">
                <a:latin typeface="Avenir" panose="02000503020000020003" pitchFamily="2" charset="0"/>
                <a:ea typeface="Arial" pitchFamily="34"/>
                <a:cs typeface="Arial" pitchFamily="34"/>
              </a:rPr>
              <a:t>Mathematical function mapping image to label</a:t>
            </a:r>
            <a:br>
              <a:rPr lang="en-US" sz="2000" dirty="0">
                <a:latin typeface="Avenir" panose="02000503020000020003" pitchFamily="2" charset="0"/>
                <a:ea typeface="Arial" pitchFamily="34"/>
                <a:cs typeface="Arial" pitchFamily="34"/>
              </a:rPr>
            </a:br>
            <a:r>
              <a:rPr lang="en-US" sz="2000" dirty="0">
                <a:latin typeface="Avenir" panose="02000503020000020003" pitchFamily="2" charset="0"/>
                <a:ea typeface="Arial" pitchFamily="34"/>
                <a:cs typeface="Arial" pitchFamily="34"/>
              </a:rPr>
              <a:t>(“cat” or “dog”)</a:t>
            </a:r>
          </a:p>
        </p:txBody>
      </p:sp>
      <p:grpSp>
        <p:nvGrpSpPr>
          <p:cNvPr id="12" name="Group 11">
            <a:extLst>
              <a:ext uri="{FF2B5EF4-FFF2-40B4-BE49-F238E27FC236}">
                <a16:creationId xmlns:a16="http://schemas.microsoft.com/office/drawing/2014/main" id="{32455EE2-6955-4DD1-B4B6-CD45B29C8866}"/>
              </a:ext>
            </a:extLst>
          </p:cNvPr>
          <p:cNvGrpSpPr/>
          <p:nvPr/>
        </p:nvGrpSpPr>
        <p:grpSpPr>
          <a:xfrm>
            <a:off x="5135734" y="170528"/>
            <a:ext cx="1823868" cy="1630624"/>
            <a:chOff x="5852517" y="176072"/>
            <a:chExt cx="2011320" cy="1798215"/>
          </a:xfrm>
        </p:grpSpPr>
        <p:sp>
          <p:nvSpPr>
            <p:cNvPr id="13" name="TextBox 12">
              <a:extLst>
                <a:ext uri="{FF2B5EF4-FFF2-40B4-BE49-F238E27FC236}">
                  <a16:creationId xmlns:a16="http://schemas.microsoft.com/office/drawing/2014/main" id="{AD3C1C50-6D1F-4320-BD82-F9BB4B4F2CEC}"/>
                </a:ext>
              </a:extLst>
            </p:cNvPr>
            <p:cNvSpPr txBox="1"/>
            <p:nvPr/>
          </p:nvSpPr>
          <p:spPr>
            <a:xfrm>
              <a:off x="5968398" y="1463107"/>
              <a:ext cx="1863035" cy="511180"/>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Avenir" panose="02000503020000020003" pitchFamily="2" charset="0"/>
                  <a:ea typeface="Arial" pitchFamily="34"/>
                  <a:cs typeface="Arial" pitchFamily="34"/>
                </a:rPr>
                <a:t>Cat or Dog?</a:t>
              </a:r>
            </a:p>
          </p:txBody>
        </p:sp>
        <p:pic>
          <p:nvPicPr>
            <p:cNvPr id="14" name="Picture 13">
              <a:extLst>
                <a:ext uri="{FF2B5EF4-FFF2-40B4-BE49-F238E27FC236}">
                  <a16:creationId xmlns:a16="http://schemas.microsoft.com/office/drawing/2014/main" id="{043404A5-F51B-43A2-8804-8CB6D95E71DC}"/>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8" name="Picture 7">
            <a:extLst>
              <a:ext uri="{FF2B5EF4-FFF2-40B4-BE49-F238E27FC236}">
                <a16:creationId xmlns:a16="http://schemas.microsoft.com/office/drawing/2014/main" id="{3C04917E-1F34-704B-83B6-91E1E4B5AC58}"/>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4308428" y="3532735"/>
            <a:ext cx="3583786" cy="1281400"/>
          </a:xfrm>
          <a:prstGeom prst="rect">
            <a:avLst/>
          </a:prstGeom>
        </p:spPr>
      </p:pic>
      <p:pic>
        <p:nvPicPr>
          <p:cNvPr id="2" name="Picture 1" descr="A picture containing dark, gauge&#10;&#10;Description automatically generated">
            <a:extLst>
              <a:ext uri="{FF2B5EF4-FFF2-40B4-BE49-F238E27FC236}">
                <a16:creationId xmlns:a16="http://schemas.microsoft.com/office/drawing/2014/main" id="{DC8A7320-F2DB-EABA-1510-F4F6AFF602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322013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D5127BF3-73C5-6C4F-B10D-811B1AC21E38}"/>
              </a:ext>
            </a:extLst>
          </p:cNvPr>
          <p:cNvSpPr/>
          <p:nvPr/>
        </p:nvSpPr>
        <p:spPr>
          <a:xfrm>
            <a:off x="3815902"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FB805C86-0192-BF47-BABB-16F8F322D2F5}"/>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8DDA9B0D-FD33-374E-BE46-0A91A04869AC}"/>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C8917215-2939-D94F-9AD1-DF2965F650C9}"/>
              </a:ext>
            </a:extLst>
          </p:cNvPr>
          <p:cNvSpPr txBox="1"/>
          <p:nvPr/>
        </p:nvSpPr>
        <p:spPr>
          <a:xfrm>
            <a:off x="4396328" y="2607343"/>
            <a:ext cx="3399633" cy="1133466"/>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000" dirty="0">
                <a:latin typeface="Avenir" panose="02000503020000020003" pitchFamily="2" charset="0"/>
                <a:ea typeface="Arial" pitchFamily="34"/>
                <a:cs typeface="Arial" pitchFamily="34"/>
              </a:rPr>
              <a:t>Mathematical function mapping image to label</a:t>
            </a:r>
            <a:br>
              <a:rPr lang="en-US" sz="2000" dirty="0">
                <a:latin typeface="Avenir" panose="02000503020000020003" pitchFamily="2" charset="0"/>
                <a:ea typeface="Arial" pitchFamily="34"/>
                <a:cs typeface="Arial" pitchFamily="34"/>
              </a:rPr>
            </a:br>
            <a:r>
              <a:rPr lang="en-US" sz="2000" dirty="0">
                <a:latin typeface="Avenir" panose="02000503020000020003" pitchFamily="2" charset="0"/>
                <a:ea typeface="Arial" pitchFamily="34"/>
                <a:cs typeface="Arial" pitchFamily="34"/>
              </a:rPr>
              <a:t>(“cat” or “dog”)</a:t>
            </a:r>
          </a:p>
        </p:txBody>
      </p:sp>
      <p:sp>
        <p:nvSpPr>
          <p:cNvPr id="12" name="Freeform 11">
            <a:extLst>
              <a:ext uri="{FF2B5EF4-FFF2-40B4-BE49-F238E27FC236}">
                <a16:creationId xmlns:a16="http://schemas.microsoft.com/office/drawing/2014/main" id="{D1D541C9-D481-2145-BFB5-C7E92A043B82}"/>
              </a:ext>
            </a:extLst>
          </p:cNvPr>
          <p:cNvSpPr/>
          <p:nvPr/>
        </p:nvSpPr>
        <p:spPr>
          <a:xfrm>
            <a:off x="7888346"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F72D86E7-F380-4249-B196-FD37FFCC1EEF}"/>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47A5FF38-7EA9-A445-9FB4-3AFA334BFD62}"/>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2165707C-2000-E64F-BA6A-BB8098D541DB}"/>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C1F666AC-BCAF-C74E-BB58-65451A66C22D}"/>
                </a:ext>
              </a:extLst>
            </p:cNvPr>
            <p:cNvSpPr txBox="1"/>
            <p:nvPr/>
          </p:nvSpPr>
          <p:spPr>
            <a:xfrm>
              <a:off x="5662080" y="6041160"/>
              <a:ext cx="2117880" cy="786243"/>
            </a:xfrm>
            <a:prstGeom prst="rect">
              <a:avLst/>
            </a:prstGeom>
            <a:noFill/>
            <a:ln>
              <a:noFill/>
            </a:ln>
          </p:spPr>
          <p:txBody>
            <a:bodyPr wrap="square" lIns="81612" tIns="40806" rIns="81612" bIns="40806" anchorCtr="0" compatLnSpc="0">
              <a:spAutoFit/>
            </a:bodyPr>
            <a:lstStyle/>
            <a:p>
              <a:pPr algn="ctr" hangingPunct="0">
                <a:spcAft>
                  <a:spcPts val="1306"/>
                </a:spcAft>
              </a:pPr>
              <a:r>
                <a:rPr lang="en-US" dirty="0">
                  <a:latin typeface="Avenir" panose="02000503020000020003" pitchFamily="2" charset="0"/>
                  <a:ea typeface="Arial" pitchFamily="34"/>
                  <a:cs typeface="Arial" pitchFamily="34"/>
                </a:rPr>
                <a:t>Training algorithm</a:t>
              </a:r>
            </a:p>
          </p:txBody>
        </p:sp>
      </p:grpSp>
      <p:sp>
        <p:nvSpPr>
          <p:cNvPr id="17" name="Freeform 16">
            <a:extLst>
              <a:ext uri="{FF2B5EF4-FFF2-40B4-BE49-F238E27FC236}">
                <a16:creationId xmlns:a16="http://schemas.microsoft.com/office/drawing/2014/main" id="{9C930F0D-8177-424A-B574-C8492C5E4205}"/>
              </a:ext>
            </a:extLst>
          </p:cNvPr>
          <p:cNvSpPr/>
          <p:nvPr/>
        </p:nvSpPr>
        <p:spPr>
          <a:xfrm>
            <a:off x="5290795" y="4726319"/>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Freeform 17">
            <a:extLst>
              <a:ext uri="{FF2B5EF4-FFF2-40B4-BE49-F238E27FC236}">
                <a16:creationId xmlns:a16="http://schemas.microsoft.com/office/drawing/2014/main" id="{7E110895-89CC-274E-B166-EEA57E6D140F}"/>
              </a:ext>
            </a:extLst>
          </p:cNvPr>
          <p:cNvSpPr/>
          <p:nvPr/>
        </p:nvSpPr>
        <p:spPr>
          <a:xfrm>
            <a:off x="6096144" y="4809238"/>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Freeform 18">
            <a:extLst>
              <a:ext uri="{FF2B5EF4-FFF2-40B4-BE49-F238E27FC236}">
                <a16:creationId xmlns:a16="http://schemas.microsoft.com/office/drawing/2014/main" id="{C86503F0-F0F6-DD47-9BCE-3672F1970C2D}"/>
              </a:ext>
            </a:extLst>
          </p:cNvPr>
          <p:cNvSpPr/>
          <p:nvPr/>
        </p:nvSpPr>
        <p:spPr>
          <a:xfrm>
            <a:off x="6409208" y="4734807"/>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14CE0F50-0275-4E6F-B02F-642CD5604E2A}"/>
              </a:ext>
            </a:extLst>
          </p:cNvPr>
          <p:cNvGrpSpPr/>
          <p:nvPr/>
        </p:nvGrpSpPr>
        <p:grpSpPr>
          <a:xfrm>
            <a:off x="5135734" y="170528"/>
            <a:ext cx="1823868" cy="1630624"/>
            <a:chOff x="5852517" y="176072"/>
            <a:chExt cx="2011320" cy="1798215"/>
          </a:xfrm>
        </p:grpSpPr>
        <p:sp>
          <p:nvSpPr>
            <p:cNvPr id="22" name="TextBox 21">
              <a:extLst>
                <a:ext uri="{FF2B5EF4-FFF2-40B4-BE49-F238E27FC236}">
                  <a16:creationId xmlns:a16="http://schemas.microsoft.com/office/drawing/2014/main" id="{25B5EBA7-6427-40F7-9B82-1D23175A2757}"/>
                </a:ext>
              </a:extLst>
            </p:cNvPr>
            <p:cNvSpPr txBox="1"/>
            <p:nvPr/>
          </p:nvSpPr>
          <p:spPr>
            <a:xfrm>
              <a:off x="5968398" y="1463107"/>
              <a:ext cx="1863035" cy="511180"/>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Avenir" panose="02000503020000020003" pitchFamily="2" charset="0"/>
                  <a:ea typeface="Arial" pitchFamily="34"/>
                  <a:cs typeface="Arial" pitchFamily="34"/>
                </a:rPr>
                <a:t>Cat or Dog?</a:t>
              </a:r>
            </a:p>
          </p:txBody>
        </p:sp>
        <p:pic>
          <p:nvPicPr>
            <p:cNvPr id="23" name="Picture 22">
              <a:extLst>
                <a:ext uri="{FF2B5EF4-FFF2-40B4-BE49-F238E27FC236}">
                  <a16:creationId xmlns:a16="http://schemas.microsoft.com/office/drawing/2014/main" id="{691F465A-2A4B-42BC-A063-1584E62FC60B}"/>
                </a:ext>
              </a:extLst>
            </p:cNvPr>
            <p:cNvPicPr>
              <a:picLocks noChangeAspect="1"/>
            </p:cNvPicPr>
            <p:nvPr/>
          </p:nvPicPr>
          <p:blipFill>
            <a:blip r:embed="rId5"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4" name="Picture 3">
            <a:extLst>
              <a:ext uri="{FF2B5EF4-FFF2-40B4-BE49-F238E27FC236}">
                <a16:creationId xmlns:a16="http://schemas.microsoft.com/office/drawing/2014/main" id="{16E2A4F1-6317-432B-AD9A-3D6DBD830F21}"/>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363684" y="1567074"/>
            <a:ext cx="3717658" cy="4087443"/>
          </a:xfrm>
          <a:prstGeom prst="rect">
            <a:avLst/>
          </a:prstGeom>
        </p:spPr>
      </p:pic>
      <p:pic>
        <p:nvPicPr>
          <p:cNvPr id="20" name="Picture 19">
            <a:extLst>
              <a:ext uri="{FF2B5EF4-FFF2-40B4-BE49-F238E27FC236}">
                <a16:creationId xmlns:a16="http://schemas.microsoft.com/office/drawing/2014/main" id="{590FFB02-A7FF-2D48-8E3F-6E07C36AD4EE}"/>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4308428" y="3532735"/>
            <a:ext cx="3583786" cy="1281399"/>
          </a:xfrm>
          <a:prstGeom prst="rect">
            <a:avLst/>
          </a:prstGeom>
        </p:spPr>
      </p:pic>
      <p:pic>
        <p:nvPicPr>
          <p:cNvPr id="3" name="Picture 2" descr="A picture containing dark, gauge&#10;&#10;Description automatically generated">
            <a:extLst>
              <a:ext uri="{FF2B5EF4-FFF2-40B4-BE49-F238E27FC236}">
                <a16:creationId xmlns:a16="http://schemas.microsoft.com/office/drawing/2014/main" id="{AFA8AF68-F6DA-1399-D038-76AF4626BB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155900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7" grpId="0" animBg="1"/>
      <p:bldP spid="18" grpId="0" animBg="1"/>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raight Connector 1">
            <a:extLst>
              <a:ext uri="{FF2B5EF4-FFF2-40B4-BE49-F238E27FC236}">
                <a16:creationId xmlns:a16="http://schemas.microsoft.com/office/drawing/2014/main" id="{1DCF472B-F8EF-7141-A59D-696DED17ECCD}"/>
              </a:ext>
            </a:extLst>
          </p:cNvPr>
          <p:cNvSpPr/>
          <p:nvPr/>
        </p:nvSpPr>
        <p:spPr>
          <a:xfrm>
            <a:off x="3815903" y="3670258"/>
            <a:ext cx="497506"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1CD81C25-0EFB-C64D-A9EB-58804D44EE36}"/>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9F3C26DF-CC7B-794E-870E-508FF18283AF}"/>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DF297D33-CD57-4940-9454-DC216CA53151}"/>
              </a:ext>
            </a:extLst>
          </p:cNvPr>
          <p:cNvSpPr txBox="1"/>
          <p:nvPr/>
        </p:nvSpPr>
        <p:spPr>
          <a:xfrm>
            <a:off x="4396328" y="2607343"/>
            <a:ext cx="3399633" cy="1133466"/>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000" dirty="0">
                <a:latin typeface="Avenir" panose="02000503020000020003" pitchFamily="2" charset="0"/>
                <a:ea typeface="Arial" pitchFamily="34"/>
                <a:cs typeface="Arial" pitchFamily="34"/>
              </a:rPr>
              <a:t>Mathematical function mapping image to label</a:t>
            </a:r>
            <a:br>
              <a:rPr lang="en-US" sz="2000" dirty="0">
                <a:latin typeface="Avenir" panose="02000503020000020003" pitchFamily="2" charset="0"/>
                <a:ea typeface="Arial" pitchFamily="34"/>
                <a:cs typeface="Arial" pitchFamily="34"/>
              </a:rPr>
            </a:br>
            <a:r>
              <a:rPr lang="en-US" sz="2000" dirty="0">
                <a:latin typeface="Avenir" panose="02000503020000020003" pitchFamily="2" charset="0"/>
                <a:ea typeface="Arial" pitchFamily="34"/>
                <a:cs typeface="Arial" pitchFamily="34"/>
              </a:rPr>
              <a:t>(“cat” or “dog”)</a:t>
            </a:r>
          </a:p>
        </p:txBody>
      </p:sp>
      <p:sp>
        <p:nvSpPr>
          <p:cNvPr id="12" name="Straight Connector 11">
            <a:extLst>
              <a:ext uri="{FF2B5EF4-FFF2-40B4-BE49-F238E27FC236}">
                <a16:creationId xmlns:a16="http://schemas.microsoft.com/office/drawing/2014/main" id="{16B02DA3-6ED0-DC41-84B4-0626AEA49CAE}"/>
              </a:ext>
            </a:extLst>
          </p:cNvPr>
          <p:cNvSpPr/>
          <p:nvPr/>
        </p:nvSpPr>
        <p:spPr>
          <a:xfrm>
            <a:off x="7888346" y="3670258"/>
            <a:ext cx="497507"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5843E7F6-07F2-094F-9FBA-9099885BC0BE}"/>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DFE365FF-FC7C-1D44-84B4-EA95A07A36A2}"/>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C14828C0-3FE6-FD4E-8C1B-B6A7EAAC92A1}"/>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F6B250EA-3209-D042-A1DB-B736C1767CFB}"/>
                </a:ext>
              </a:extLst>
            </p:cNvPr>
            <p:cNvSpPr txBox="1"/>
            <p:nvPr/>
          </p:nvSpPr>
          <p:spPr>
            <a:xfrm>
              <a:off x="5662080" y="6041160"/>
              <a:ext cx="2117880" cy="786243"/>
            </a:xfrm>
            <a:prstGeom prst="rect">
              <a:avLst/>
            </a:prstGeom>
            <a:noFill/>
            <a:ln>
              <a:noFill/>
            </a:ln>
          </p:spPr>
          <p:txBody>
            <a:bodyPr wrap="square" lIns="81612" tIns="40806" rIns="81612" bIns="40806" anchorCtr="0" compatLnSpc="0">
              <a:spAutoFit/>
            </a:bodyPr>
            <a:lstStyle/>
            <a:p>
              <a:pPr algn="ctr" hangingPunct="0">
                <a:spcAft>
                  <a:spcPts val="1306"/>
                </a:spcAft>
              </a:pPr>
              <a:r>
                <a:rPr lang="en-US" dirty="0">
                  <a:latin typeface="Avenir" panose="02000503020000020003" pitchFamily="2" charset="0"/>
                  <a:ea typeface="Arial" pitchFamily="34"/>
                  <a:cs typeface="Arial" pitchFamily="34"/>
                </a:rPr>
                <a:t>Training algorithm</a:t>
              </a:r>
            </a:p>
          </p:txBody>
        </p:sp>
      </p:grpSp>
      <p:sp>
        <p:nvSpPr>
          <p:cNvPr id="17" name="Straight Connector 16">
            <a:extLst>
              <a:ext uri="{FF2B5EF4-FFF2-40B4-BE49-F238E27FC236}">
                <a16:creationId xmlns:a16="http://schemas.microsoft.com/office/drawing/2014/main" id="{2974A1DF-E122-DD4E-B760-CAB11A0C5C67}"/>
              </a:ext>
            </a:extLst>
          </p:cNvPr>
          <p:cNvSpPr/>
          <p:nvPr/>
        </p:nvSpPr>
        <p:spPr>
          <a:xfrm flipH="1" flipV="1">
            <a:off x="5290796" y="4726320"/>
            <a:ext cx="497508" cy="497507"/>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Straight Connector 17">
            <a:extLst>
              <a:ext uri="{FF2B5EF4-FFF2-40B4-BE49-F238E27FC236}">
                <a16:creationId xmlns:a16="http://schemas.microsoft.com/office/drawing/2014/main" id="{C494A30A-BEA9-BA49-A485-3174FDA3D8FC}"/>
              </a:ext>
            </a:extLst>
          </p:cNvPr>
          <p:cNvSpPr/>
          <p:nvPr/>
        </p:nvSpPr>
        <p:spPr>
          <a:xfrm flipV="1">
            <a:off x="6096144" y="4809237"/>
            <a:ext cx="0" cy="414589"/>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Straight Connector 18">
            <a:extLst>
              <a:ext uri="{FF2B5EF4-FFF2-40B4-BE49-F238E27FC236}">
                <a16:creationId xmlns:a16="http://schemas.microsoft.com/office/drawing/2014/main" id="{6156B536-EDCA-6742-B0B2-54B2EF55FF15}"/>
              </a:ext>
            </a:extLst>
          </p:cNvPr>
          <p:cNvSpPr/>
          <p:nvPr/>
        </p:nvSpPr>
        <p:spPr>
          <a:xfrm flipV="1">
            <a:off x="6409208" y="4734808"/>
            <a:ext cx="497507" cy="497506"/>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0AF5578A-757D-4DE6-BDD4-4C75C645D692}"/>
              </a:ext>
            </a:extLst>
          </p:cNvPr>
          <p:cNvGrpSpPr/>
          <p:nvPr/>
        </p:nvGrpSpPr>
        <p:grpSpPr>
          <a:xfrm>
            <a:off x="5135734" y="170528"/>
            <a:ext cx="1823868" cy="1630624"/>
            <a:chOff x="5852517" y="176072"/>
            <a:chExt cx="2011320" cy="1798215"/>
          </a:xfrm>
        </p:grpSpPr>
        <p:sp>
          <p:nvSpPr>
            <p:cNvPr id="22" name="TextBox 21">
              <a:extLst>
                <a:ext uri="{FF2B5EF4-FFF2-40B4-BE49-F238E27FC236}">
                  <a16:creationId xmlns:a16="http://schemas.microsoft.com/office/drawing/2014/main" id="{C4CDB68A-BDCC-483E-A93C-4763EC658114}"/>
                </a:ext>
              </a:extLst>
            </p:cNvPr>
            <p:cNvSpPr txBox="1"/>
            <p:nvPr/>
          </p:nvSpPr>
          <p:spPr>
            <a:xfrm>
              <a:off x="5968398" y="1463107"/>
              <a:ext cx="1863035" cy="511180"/>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Avenir" panose="02000503020000020003" pitchFamily="2" charset="0"/>
                  <a:ea typeface="Arial" pitchFamily="34"/>
                  <a:cs typeface="Arial" pitchFamily="34"/>
                </a:rPr>
                <a:t>Cat or Dog?</a:t>
              </a:r>
            </a:p>
          </p:txBody>
        </p:sp>
        <p:pic>
          <p:nvPicPr>
            <p:cNvPr id="23" name="Picture 22">
              <a:extLst>
                <a:ext uri="{FF2B5EF4-FFF2-40B4-BE49-F238E27FC236}">
                  <a16:creationId xmlns:a16="http://schemas.microsoft.com/office/drawing/2014/main" id="{3BDED557-B2DF-4542-BF61-41AA65C526E8}"/>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20" name="Picture 19">
            <a:extLst>
              <a:ext uri="{FF2B5EF4-FFF2-40B4-BE49-F238E27FC236}">
                <a16:creationId xmlns:a16="http://schemas.microsoft.com/office/drawing/2014/main" id="{B9A78AC4-F277-4E15-AE9F-8C1588C56A7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63684" y="1567074"/>
            <a:ext cx="3717590" cy="4087368"/>
          </a:xfrm>
          <a:prstGeom prst="rect">
            <a:avLst/>
          </a:prstGeom>
        </p:spPr>
      </p:pic>
      <p:pic>
        <p:nvPicPr>
          <p:cNvPr id="24" name="Picture 23">
            <a:extLst>
              <a:ext uri="{FF2B5EF4-FFF2-40B4-BE49-F238E27FC236}">
                <a16:creationId xmlns:a16="http://schemas.microsoft.com/office/drawing/2014/main" id="{0ECFD0A2-B47D-4042-939A-D3E500AD047A}"/>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300117" y="3532735"/>
            <a:ext cx="3583783" cy="1281399"/>
          </a:xfrm>
          <a:prstGeom prst="rect">
            <a:avLst/>
          </a:prstGeom>
        </p:spPr>
      </p:pic>
      <p:pic>
        <p:nvPicPr>
          <p:cNvPr id="3" name="Picture 2" descr="A picture containing dark, gauge&#10;&#10;Description automatically generated">
            <a:extLst>
              <a:ext uri="{FF2B5EF4-FFF2-40B4-BE49-F238E27FC236}">
                <a16:creationId xmlns:a16="http://schemas.microsoft.com/office/drawing/2014/main" id="{E8C7CC51-A20F-FE30-7CCB-338562F9D6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839125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E9E48F96-C423-7A40-B281-4522228342C6}"/>
              </a:ext>
            </a:extLst>
          </p:cNvPr>
          <p:cNvSpPr/>
          <p:nvPr/>
        </p:nvSpPr>
        <p:spPr>
          <a:xfrm>
            <a:off x="3815902"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DE8E2E57-F86B-4C4A-BA60-B0AE48E4697C}"/>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AE2A0592-9E66-4847-AE8A-B76F9CB867A0}"/>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50000"/>
                <a:lumOff val="50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D3D4A6D5-AE69-4A4C-B1E9-A3B30EF029F7}"/>
              </a:ext>
            </a:extLst>
          </p:cNvPr>
          <p:cNvSpPr txBox="1"/>
          <p:nvPr/>
        </p:nvSpPr>
        <p:spPr>
          <a:xfrm>
            <a:off x="4396328" y="2607343"/>
            <a:ext cx="3399632" cy="1133466"/>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000" dirty="0">
                <a:latin typeface="Avenir" panose="02000503020000020003" pitchFamily="2" charset="0"/>
                <a:ea typeface="Arial" pitchFamily="34"/>
                <a:cs typeface="Arial" pitchFamily="34"/>
              </a:rPr>
              <a:t>Mathematical function mapping image to label</a:t>
            </a:r>
            <a:br>
              <a:rPr lang="en-US" sz="2000" dirty="0">
                <a:latin typeface="Avenir" panose="02000503020000020003" pitchFamily="2" charset="0"/>
                <a:ea typeface="Arial" pitchFamily="34"/>
                <a:cs typeface="Arial" pitchFamily="34"/>
              </a:rPr>
            </a:br>
            <a:r>
              <a:rPr lang="en-US" sz="2000" dirty="0">
                <a:latin typeface="Avenir" panose="02000503020000020003" pitchFamily="2" charset="0"/>
                <a:ea typeface="Arial" pitchFamily="34"/>
                <a:cs typeface="Arial" pitchFamily="34"/>
              </a:rPr>
              <a:t>(“cat” or “dog”)</a:t>
            </a:r>
          </a:p>
        </p:txBody>
      </p:sp>
      <p:sp>
        <p:nvSpPr>
          <p:cNvPr id="12" name="Freeform 11">
            <a:extLst>
              <a:ext uri="{FF2B5EF4-FFF2-40B4-BE49-F238E27FC236}">
                <a16:creationId xmlns:a16="http://schemas.microsoft.com/office/drawing/2014/main" id="{F3007198-EF47-654A-A1E3-F36612B6028D}"/>
              </a:ext>
            </a:extLst>
          </p:cNvPr>
          <p:cNvSpPr/>
          <p:nvPr/>
        </p:nvSpPr>
        <p:spPr>
          <a:xfrm>
            <a:off x="7888346"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7D1D3EEC-163B-F248-BBEE-7F387ECE4BCD}"/>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2F1D76F9-6203-5A46-A9C6-0F722C1956F9}"/>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5910E679-76B0-E442-A648-29598537C308}"/>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Avenir" panose="02000503020000020003" pitchFamily="2" charset="0"/>
                <a:ea typeface="Noto Sans CJK SC" pitchFamily="2"/>
                <a:cs typeface="Lohit Devanagari" pitchFamily="2"/>
              </a:endParaRPr>
            </a:p>
          </p:txBody>
        </p:sp>
        <p:sp>
          <p:nvSpPr>
            <p:cNvPr id="16" name="TextBox 15">
              <a:extLst>
                <a:ext uri="{FF2B5EF4-FFF2-40B4-BE49-F238E27FC236}">
                  <a16:creationId xmlns:a16="http://schemas.microsoft.com/office/drawing/2014/main" id="{A94D4EDB-3B45-074E-A37C-8ECBB54D6787}"/>
                </a:ext>
              </a:extLst>
            </p:cNvPr>
            <p:cNvSpPr txBox="1"/>
            <p:nvPr/>
          </p:nvSpPr>
          <p:spPr>
            <a:xfrm>
              <a:off x="5662080" y="6041160"/>
              <a:ext cx="2117880" cy="786243"/>
            </a:xfrm>
            <a:prstGeom prst="rect">
              <a:avLst/>
            </a:prstGeom>
            <a:noFill/>
            <a:ln>
              <a:noFill/>
            </a:ln>
          </p:spPr>
          <p:txBody>
            <a:bodyPr wrap="square" lIns="81612" tIns="40806" rIns="81612" bIns="40806" anchorCtr="0" compatLnSpc="0">
              <a:spAutoFit/>
            </a:bodyPr>
            <a:lstStyle/>
            <a:p>
              <a:pPr algn="ctr" hangingPunct="0">
                <a:spcAft>
                  <a:spcPts val="1306"/>
                </a:spcAft>
              </a:pPr>
              <a:r>
                <a:rPr lang="en-US" dirty="0">
                  <a:latin typeface="Avenir" panose="02000503020000020003" pitchFamily="2" charset="0"/>
                  <a:ea typeface="Arial" pitchFamily="34"/>
                  <a:cs typeface="Arial" pitchFamily="34"/>
                </a:rPr>
                <a:t>Training algorithm</a:t>
              </a:r>
            </a:p>
          </p:txBody>
        </p:sp>
      </p:grpSp>
      <p:sp>
        <p:nvSpPr>
          <p:cNvPr id="17" name="Freeform 16">
            <a:extLst>
              <a:ext uri="{FF2B5EF4-FFF2-40B4-BE49-F238E27FC236}">
                <a16:creationId xmlns:a16="http://schemas.microsoft.com/office/drawing/2014/main" id="{7557BD57-24D0-4A49-96CB-8CC723EEE328}"/>
              </a:ext>
            </a:extLst>
          </p:cNvPr>
          <p:cNvSpPr/>
          <p:nvPr/>
        </p:nvSpPr>
        <p:spPr>
          <a:xfrm>
            <a:off x="5290795" y="4726319"/>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Freeform 17">
            <a:extLst>
              <a:ext uri="{FF2B5EF4-FFF2-40B4-BE49-F238E27FC236}">
                <a16:creationId xmlns:a16="http://schemas.microsoft.com/office/drawing/2014/main" id="{0670ABA1-AB12-FB4A-BBB7-27CD2D765AAA}"/>
              </a:ext>
            </a:extLst>
          </p:cNvPr>
          <p:cNvSpPr/>
          <p:nvPr/>
        </p:nvSpPr>
        <p:spPr>
          <a:xfrm>
            <a:off x="6096144" y="4809238"/>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Freeform 18">
            <a:extLst>
              <a:ext uri="{FF2B5EF4-FFF2-40B4-BE49-F238E27FC236}">
                <a16:creationId xmlns:a16="http://schemas.microsoft.com/office/drawing/2014/main" id="{05BA2E00-E359-974C-905F-8731BEADCA5D}"/>
              </a:ext>
            </a:extLst>
          </p:cNvPr>
          <p:cNvSpPr/>
          <p:nvPr/>
        </p:nvSpPr>
        <p:spPr>
          <a:xfrm>
            <a:off x="6409208" y="4734807"/>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72F9D514-6A5A-4AB7-B4EA-51E503FD5A14}"/>
              </a:ext>
            </a:extLst>
          </p:cNvPr>
          <p:cNvGrpSpPr/>
          <p:nvPr/>
        </p:nvGrpSpPr>
        <p:grpSpPr>
          <a:xfrm>
            <a:off x="5135734" y="170528"/>
            <a:ext cx="1823868" cy="1630624"/>
            <a:chOff x="5852517" y="176072"/>
            <a:chExt cx="2011320" cy="1798215"/>
          </a:xfrm>
        </p:grpSpPr>
        <p:sp>
          <p:nvSpPr>
            <p:cNvPr id="22" name="TextBox 21">
              <a:extLst>
                <a:ext uri="{FF2B5EF4-FFF2-40B4-BE49-F238E27FC236}">
                  <a16:creationId xmlns:a16="http://schemas.microsoft.com/office/drawing/2014/main" id="{F1A5B11D-DF75-4E81-AD2A-BF7B8A23DDFF}"/>
                </a:ext>
              </a:extLst>
            </p:cNvPr>
            <p:cNvSpPr txBox="1"/>
            <p:nvPr/>
          </p:nvSpPr>
          <p:spPr>
            <a:xfrm>
              <a:off x="5968398" y="1463107"/>
              <a:ext cx="1863035" cy="511180"/>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Avenir" panose="02000503020000020003" pitchFamily="2" charset="0"/>
                  <a:ea typeface="Arial" pitchFamily="34"/>
                  <a:cs typeface="Arial" pitchFamily="34"/>
                </a:rPr>
                <a:t>Cat or Dog?</a:t>
              </a:r>
            </a:p>
          </p:txBody>
        </p:sp>
        <p:pic>
          <p:nvPicPr>
            <p:cNvPr id="23" name="Picture 22">
              <a:extLst>
                <a:ext uri="{FF2B5EF4-FFF2-40B4-BE49-F238E27FC236}">
                  <a16:creationId xmlns:a16="http://schemas.microsoft.com/office/drawing/2014/main" id="{B7E4C3F7-A43C-4FAD-B59B-BD2B03ADC1B9}"/>
                </a:ext>
              </a:extLst>
            </p:cNvPr>
            <p:cNvPicPr>
              <a:picLocks noChangeAspect="1"/>
            </p:cNvPicPr>
            <p:nvPr/>
          </p:nvPicPr>
          <p:blipFill>
            <a:blip r:embed="rId5"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6" name="Picture 5">
            <a:extLst>
              <a:ext uri="{FF2B5EF4-FFF2-40B4-BE49-F238E27FC236}">
                <a16:creationId xmlns:a16="http://schemas.microsoft.com/office/drawing/2014/main" id="{5B5CBAD0-F2C6-4F3C-A339-26E397FB99C9}"/>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389552" y="1563624"/>
            <a:ext cx="3677309" cy="4087368"/>
          </a:xfrm>
          <a:prstGeom prst="rect">
            <a:avLst/>
          </a:prstGeom>
        </p:spPr>
      </p:pic>
      <p:pic>
        <p:nvPicPr>
          <p:cNvPr id="24" name="Picture 23">
            <a:extLst>
              <a:ext uri="{FF2B5EF4-FFF2-40B4-BE49-F238E27FC236}">
                <a16:creationId xmlns:a16="http://schemas.microsoft.com/office/drawing/2014/main" id="{B548516E-F7F9-1A48-8745-651AABE4E40D}"/>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4300117" y="3532735"/>
            <a:ext cx="3583783" cy="1281398"/>
          </a:xfrm>
          <a:prstGeom prst="rect">
            <a:avLst/>
          </a:prstGeom>
        </p:spPr>
      </p:pic>
      <p:pic>
        <p:nvPicPr>
          <p:cNvPr id="3" name="Picture 2" descr="A picture containing dark, gauge&#10;&#10;Description automatically generated">
            <a:extLst>
              <a:ext uri="{FF2B5EF4-FFF2-40B4-BE49-F238E27FC236}">
                <a16:creationId xmlns:a16="http://schemas.microsoft.com/office/drawing/2014/main" id="{1BD1BA9D-A218-6337-4075-3A90206073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379679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7" grpId="0" animBg="1"/>
      <p:bldP spid="18" grpId="0" animBg="1"/>
      <p:bldP spid="1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raight Connector 1">
            <a:extLst>
              <a:ext uri="{FF2B5EF4-FFF2-40B4-BE49-F238E27FC236}">
                <a16:creationId xmlns:a16="http://schemas.microsoft.com/office/drawing/2014/main" id="{25E0A701-E46E-0640-9A7B-05AA6906E4F0}"/>
              </a:ext>
            </a:extLst>
          </p:cNvPr>
          <p:cNvSpPr/>
          <p:nvPr/>
        </p:nvSpPr>
        <p:spPr>
          <a:xfrm>
            <a:off x="3815903" y="3670258"/>
            <a:ext cx="497506"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7" name="Picture 6">
            <a:extLst>
              <a:ext uri="{FF2B5EF4-FFF2-40B4-BE49-F238E27FC236}">
                <a16:creationId xmlns:a16="http://schemas.microsoft.com/office/drawing/2014/main" id="{8EC5805D-A591-3849-9C08-3FDE4CB42936}"/>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8E1643AE-E0D9-4740-A97C-DE61432C086F}"/>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10567EC5-F26C-7144-A166-B428E9AFA737}"/>
              </a:ext>
            </a:extLst>
          </p:cNvPr>
          <p:cNvSpPr txBox="1"/>
          <p:nvPr/>
        </p:nvSpPr>
        <p:spPr>
          <a:xfrm>
            <a:off x="4396328" y="2607343"/>
            <a:ext cx="3399633" cy="1133466"/>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000" dirty="0">
                <a:latin typeface="Avenir" panose="02000503020000020003" pitchFamily="2" charset="0"/>
                <a:ea typeface="Arial" pitchFamily="34"/>
                <a:cs typeface="Arial" pitchFamily="34"/>
              </a:rPr>
              <a:t>Mathematical function mapping image to label</a:t>
            </a:r>
            <a:br>
              <a:rPr lang="en-US" sz="2000" dirty="0">
                <a:latin typeface="Avenir" panose="02000503020000020003" pitchFamily="2" charset="0"/>
                <a:ea typeface="Arial" pitchFamily="34"/>
                <a:cs typeface="Arial" pitchFamily="34"/>
              </a:rPr>
            </a:br>
            <a:r>
              <a:rPr lang="en-US" sz="2000" dirty="0">
                <a:latin typeface="Avenir" panose="02000503020000020003" pitchFamily="2" charset="0"/>
                <a:ea typeface="Arial" pitchFamily="34"/>
                <a:cs typeface="Arial" pitchFamily="34"/>
              </a:rPr>
              <a:t>(“cat” or “dog”)</a:t>
            </a:r>
          </a:p>
        </p:txBody>
      </p:sp>
      <p:sp>
        <p:nvSpPr>
          <p:cNvPr id="12" name="Straight Connector 11">
            <a:extLst>
              <a:ext uri="{FF2B5EF4-FFF2-40B4-BE49-F238E27FC236}">
                <a16:creationId xmlns:a16="http://schemas.microsoft.com/office/drawing/2014/main" id="{EC076847-676A-0E4B-9ED6-A978F8E8C116}"/>
              </a:ext>
            </a:extLst>
          </p:cNvPr>
          <p:cNvSpPr/>
          <p:nvPr/>
        </p:nvSpPr>
        <p:spPr>
          <a:xfrm>
            <a:off x="7888346" y="3670258"/>
            <a:ext cx="497507" cy="0"/>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A49CBD79-4D4E-4045-867E-1E683B6D076D}"/>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49714B0E-E8C3-AC47-B043-B067D676674D}"/>
              </a:ext>
            </a:extLst>
          </p:cNvPr>
          <p:cNvGrpSpPr/>
          <p:nvPr/>
        </p:nvGrpSpPr>
        <p:grpSpPr>
          <a:xfrm>
            <a:off x="5136059" y="5279649"/>
            <a:ext cx="1920497" cy="1022110"/>
            <a:chOff x="5662079" y="5822280"/>
            <a:chExt cx="2117881" cy="1127160"/>
          </a:xfrm>
        </p:grpSpPr>
        <p:sp>
          <p:nvSpPr>
            <p:cNvPr id="15" name="Freeform 14">
              <a:extLst>
                <a:ext uri="{FF2B5EF4-FFF2-40B4-BE49-F238E27FC236}">
                  <a16:creationId xmlns:a16="http://schemas.microsoft.com/office/drawing/2014/main" id="{C34B06F4-26E6-A44C-A174-462FF617989D}"/>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EBF2A40F-0B6D-7248-9EA3-0B0121EDC609}"/>
                </a:ext>
              </a:extLst>
            </p:cNvPr>
            <p:cNvSpPr txBox="1"/>
            <p:nvPr/>
          </p:nvSpPr>
          <p:spPr>
            <a:xfrm>
              <a:off x="5662080" y="6041160"/>
              <a:ext cx="2117880" cy="786243"/>
            </a:xfrm>
            <a:prstGeom prst="rect">
              <a:avLst/>
            </a:prstGeom>
            <a:noFill/>
            <a:ln>
              <a:noFill/>
            </a:ln>
          </p:spPr>
          <p:txBody>
            <a:bodyPr wrap="square" lIns="81612" tIns="40806" rIns="81612" bIns="40806" anchorCtr="0" compatLnSpc="0">
              <a:spAutoFit/>
            </a:bodyPr>
            <a:lstStyle/>
            <a:p>
              <a:pPr algn="ctr" hangingPunct="0">
                <a:spcAft>
                  <a:spcPts val="1306"/>
                </a:spcAft>
              </a:pPr>
              <a:r>
                <a:rPr lang="en-US" dirty="0">
                  <a:latin typeface="Avenir" panose="02000503020000020003" pitchFamily="2" charset="0"/>
                  <a:ea typeface="Arial" pitchFamily="34"/>
                  <a:cs typeface="Arial" pitchFamily="34"/>
                </a:rPr>
                <a:t>Training algorithm</a:t>
              </a:r>
            </a:p>
          </p:txBody>
        </p:sp>
      </p:grpSp>
      <p:sp>
        <p:nvSpPr>
          <p:cNvPr id="17" name="Straight Connector 16">
            <a:extLst>
              <a:ext uri="{FF2B5EF4-FFF2-40B4-BE49-F238E27FC236}">
                <a16:creationId xmlns:a16="http://schemas.microsoft.com/office/drawing/2014/main" id="{44FFF651-C61D-1049-B910-57A6030FB923}"/>
              </a:ext>
            </a:extLst>
          </p:cNvPr>
          <p:cNvSpPr/>
          <p:nvPr/>
        </p:nvSpPr>
        <p:spPr>
          <a:xfrm flipH="1" flipV="1">
            <a:off x="5290796" y="4726320"/>
            <a:ext cx="497508" cy="497507"/>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Straight Connector 17">
            <a:extLst>
              <a:ext uri="{FF2B5EF4-FFF2-40B4-BE49-F238E27FC236}">
                <a16:creationId xmlns:a16="http://schemas.microsoft.com/office/drawing/2014/main" id="{67F1E46D-B2E1-6C4E-AD20-2FD3AF4B0EC4}"/>
              </a:ext>
            </a:extLst>
          </p:cNvPr>
          <p:cNvSpPr/>
          <p:nvPr/>
        </p:nvSpPr>
        <p:spPr>
          <a:xfrm flipV="1">
            <a:off x="6096144" y="4809237"/>
            <a:ext cx="0" cy="414589"/>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Straight Connector 18">
            <a:extLst>
              <a:ext uri="{FF2B5EF4-FFF2-40B4-BE49-F238E27FC236}">
                <a16:creationId xmlns:a16="http://schemas.microsoft.com/office/drawing/2014/main" id="{15C9BB9C-DCEA-C148-95C9-90C95A8C9E42}"/>
              </a:ext>
            </a:extLst>
          </p:cNvPr>
          <p:cNvSpPr/>
          <p:nvPr/>
        </p:nvSpPr>
        <p:spPr>
          <a:xfrm flipV="1">
            <a:off x="6409208" y="4734808"/>
            <a:ext cx="497507" cy="497506"/>
          </a:xfrm>
          <a:prstGeom prst="line">
            <a:avLst/>
          </a:pr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21" name="Group 20">
            <a:extLst>
              <a:ext uri="{FF2B5EF4-FFF2-40B4-BE49-F238E27FC236}">
                <a16:creationId xmlns:a16="http://schemas.microsoft.com/office/drawing/2014/main" id="{546FF205-18A8-402D-B4DA-FF9C9AB1EBF1}"/>
              </a:ext>
            </a:extLst>
          </p:cNvPr>
          <p:cNvGrpSpPr/>
          <p:nvPr/>
        </p:nvGrpSpPr>
        <p:grpSpPr>
          <a:xfrm>
            <a:off x="5135734" y="170528"/>
            <a:ext cx="1823868" cy="1630624"/>
            <a:chOff x="5852517" y="176072"/>
            <a:chExt cx="2011320" cy="1798215"/>
          </a:xfrm>
        </p:grpSpPr>
        <p:sp>
          <p:nvSpPr>
            <p:cNvPr id="22" name="TextBox 21">
              <a:extLst>
                <a:ext uri="{FF2B5EF4-FFF2-40B4-BE49-F238E27FC236}">
                  <a16:creationId xmlns:a16="http://schemas.microsoft.com/office/drawing/2014/main" id="{E5EE8A28-3F71-4FAB-9436-9B65502CA6C5}"/>
                </a:ext>
              </a:extLst>
            </p:cNvPr>
            <p:cNvSpPr txBox="1"/>
            <p:nvPr/>
          </p:nvSpPr>
          <p:spPr>
            <a:xfrm>
              <a:off x="5968398" y="1463107"/>
              <a:ext cx="1863035" cy="511180"/>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Avenir Book" panose="02000503020000020003" pitchFamily="2" charset="0"/>
                  <a:ea typeface="Arial" pitchFamily="34"/>
                  <a:cs typeface="Arial" pitchFamily="34"/>
                </a:rPr>
                <a:t>Cat or Dog?</a:t>
              </a:r>
            </a:p>
          </p:txBody>
        </p:sp>
        <p:pic>
          <p:nvPicPr>
            <p:cNvPr id="23" name="Picture 22">
              <a:extLst>
                <a:ext uri="{FF2B5EF4-FFF2-40B4-BE49-F238E27FC236}">
                  <a16:creationId xmlns:a16="http://schemas.microsoft.com/office/drawing/2014/main" id="{BC815A21-2C1B-44F8-89D5-6380ED86EFBD}"/>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24" name="Picture 23">
            <a:extLst>
              <a:ext uri="{FF2B5EF4-FFF2-40B4-BE49-F238E27FC236}">
                <a16:creationId xmlns:a16="http://schemas.microsoft.com/office/drawing/2014/main" id="{D2A0ECDE-F289-4CD6-A22D-8825BAD8519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89552" y="1563624"/>
            <a:ext cx="3677309" cy="4087368"/>
          </a:xfrm>
          <a:prstGeom prst="rect">
            <a:avLst/>
          </a:prstGeom>
        </p:spPr>
      </p:pic>
      <p:pic>
        <p:nvPicPr>
          <p:cNvPr id="20" name="Picture 19">
            <a:extLst>
              <a:ext uri="{FF2B5EF4-FFF2-40B4-BE49-F238E27FC236}">
                <a16:creationId xmlns:a16="http://schemas.microsoft.com/office/drawing/2014/main" id="{95DC3603-5815-7F43-AFCD-6CA2248FAC5A}"/>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271025" y="3532735"/>
            <a:ext cx="3583783" cy="1281398"/>
          </a:xfrm>
          <a:prstGeom prst="rect">
            <a:avLst/>
          </a:prstGeom>
        </p:spPr>
      </p:pic>
      <p:pic>
        <p:nvPicPr>
          <p:cNvPr id="3" name="Picture 2" descr="A picture containing dark, gauge&#10;&#10;Description automatically generated">
            <a:extLst>
              <a:ext uri="{FF2B5EF4-FFF2-40B4-BE49-F238E27FC236}">
                <a16:creationId xmlns:a16="http://schemas.microsoft.com/office/drawing/2014/main" id="{FD6E9A73-7473-0644-FC52-73C614DA9C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0824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607090C-02E7-4DCE-97A8-2E943016A86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75904" y="1563624"/>
            <a:ext cx="3691177" cy="4087368"/>
          </a:xfrm>
          <a:prstGeom prst="rect">
            <a:avLst/>
          </a:prstGeom>
        </p:spPr>
      </p:pic>
      <p:sp>
        <p:nvSpPr>
          <p:cNvPr id="2" name="Freeform 1">
            <a:extLst>
              <a:ext uri="{FF2B5EF4-FFF2-40B4-BE49-F238E27FC236}">
                <a16:creationId xmlns:a16="http://schemas.microsoft.com/office/drawing/2014/main" id="{5324ED7B-46E5-9047-9805-B43C0A5D52B5}"/>
              </a:ext>
            </a:extLst>
          </p:cNvPr>
          <p:cNvSpPr/>
          <p:nvPr/>
        </p:nvSpPr>
        <p:spPr>
          <a:xfrm>
            <a:off x="3815902"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grpSp>
        <p:nvGrpSpPr>
          <p:cNvPr id="3" name="Group 2">
            <a:extLst>
              <a:ext uri="{FF2B5EF4-FFF2-40B4-BE49-F238E27FC236}">
                <a16:creationId xmlns:a16="http://schemas.microsoft.com/office/drawing/2014/main" id="{BA66C998-57B5-3C43-90F9-A00C440CDF34}"/>
              </a:ext>
            </a:extLst>
          </p:cNvPr>
          <p:cNvGrpSpPr/>
          <p:nvPr/>
        </p:nvGrpSpPr>
        <p:grpSpPr>
          <a:xfrm>
            <a:off x="5135734" y="170528"/>
            <a:ext cx="1823868" cy="1630624"/>
            <a:chOff x="5852517" y="176072"/>
            <a:chExt cx="2011320" cy="1798215"/>
          </a:xfrm>
        </p:grpSpPr>
        <p:sp>
          <p:nvSpPr>
            <p:cNvPr id="4" name="TextBox 3">
              <a:extLst>
                <a:ext uri="{FF2B5EF4-FFF2-40B4-BE49-F238E27FC236}">
                  <a16:creationId xmlns:a16="http://schemas.microsoft.com/office/drawing/2014/main" id="{68B1A061-A10B-8345-9218-80F7CB8D1C1B}"/>
                </a:ext>
              </a:extLst>
            </p:cNvPr>
            <p:cNvSpPr txBox="1"/>
            <p:nvPr/>
          </p:nvSpPr>
          <p:spPr>
            <a:xfrm>
              <a:off x="5968398" y="1463107"/>
              <a:ext cx="1863035" cy="511180"/>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Avenir Book" panose="02000503020000020003" pitchFamily="2" charset="0"/>
                  <a:ea typeface="Arial" pitchFamily="34"/>
                  <a:cs typeface="Arial" pitchFamily="34"/>
                </a:rPr>
                <a:t>Cat or Dog?</a:t>
              </a:r>
            </a:p>
          </p:txBody>
        </p:sp>
        <p:pic>
          <p:nvPicPr>
            <p:cNvPr id="6" name="Picture 5">
              <a:extLst>
                <a:ext uri="{FF2B5EF4-FFF2-40B4-BE49-F238E27FC236}">
                  <a16:creationId xmlns:a16="http://schemas.microsoft.com/office/drawing/2014/main" id="{F2A19259-CE84-334A-A67E-A72A9E3C2C1C}"/>
                </a:ext>
              </a:extLst>
            </p:cNvPr>
            <p:cNvPicPr>
              <a:picLocks noChangeAspect="1"/>
            </p:cNvPicPr>
            <p:nvPr/>
          </p:nvPicPr>
          <p:blipFill>
            <a:blip r:embed="rId5"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pic>
        <p:nvPicPr>
          <p:cNvPr id="7" name="Picture 6">
            <a:extLst>
              <a:ext uri="{FF2B5EF4-FFF2-40B4-BE49-F238E27FC236}">
                <a16:creationId xmlns:a16="http://schemas.microsoft.com/office/drawing/2014/main" id="{D114CA14-AD3F-954D-A671-12B8A49776D5}"/>
              </a:ext>
            </a:extLst>
          </p:cNvPr>
          <p:cNvPicPr>
            <a:picLocks noChangeAspect="1"/>
          </p:cNvPicPr>
          <p:nvPr/>
        </p:nvPicPr>
        <p:blipFill>
          <a:blip r:embed="rId6" cstate="print">
            <a:lum/>
            <a:alphaModFix/>
            <a:extLst>
              <a:ext uri="{28A0092B-C50C-407E-A947-70E740481C1C}">
                <a14:useLocalDpi xmlns:a14="http://schemas.microsoft.com/office/drawing/2010/main"/>
              </a:ext>
            </a:extLst>
          </a:blip>
          <a:srcRect/>
          <a:stretch>
            <a:fillRect/>
          </a:stretch>
        </p:blipFill>
        <p:spPr>
          <a:xfrm>
            <a:off x="206363" y="1680229"/>
            <a:ext cx="3540659" cy="3980058"/>
          </a:xfrm>
          <a:prstGeom prst="rect">
            <a:avLst/>
          </a:prstGeom>
          <a:noFill/>
          <a:ln>
            <a:noFill/>
          </a:ln>
        </p:spPr>
      </p:pic>
      <p:sp>
        <p:nvSpPr>
          <p:cNvPr id="9" name="Freeform 8">
            <a:extLst>
              <a:ext uri="{FF2B5EF4-FFF2-40B4-BE49-F238E27FC236}">
                <a16:creationId xmlns:a16="http://schemas.microsoft.com/office/drawing/2014/main" id="{BA3DA68C-0DE6-C84B-A162-E18CD2EE46B9}"/>
              </a:ext>
            </a:extLst>
          </p:cNvPr>
          <p:cNvSpPr/>
          <p:nvPr/>
        </p:nvSpPr>
        <p:spPr>
          <a:xfrm>
            <a:off x="4396328" y="2426491"/>
            <a:ext cx="3399633" cy="2487536"/>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6002629C-34CB-A243-ACA5-4B29A78DE9C7}"/>
              </a:ext>
            </a:extLst>
          </p:cNvPr>
          <p:cNvSpPr txBox="1"/>
          <p:nvPr/>
        </p:nvSpPr>
        <p:spPr>
          <a:xfrm>
            <a:off x="4396328" y="2607343"/>
            <a:ext cx="3399633" cy="1133466"/>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000" dirty="0">
                <a:latin typeface="Avenir Book" panose="02000503020000020003" pitchFamily="2" charset="0"/>
                <a:ea typeface="Arial" pitchFamily="34"/>
                <a:cs typeface="Arial" pitchFamily="34"/>
              </a:rPr>
              <a:t>Mathematical function mapping image to label</a:t>
            </a:r>
            <a:br>
              <a:rPr lang="en-US" sz="2000" dirty="0">
                <a:latin typeface="Avenir Book" panose="02000503020000020003" pitchFamily="2" charset="0"/>
                <a:ea typeface="Arial" pitchFamily="34"/>
                <a:cs typeface="Arial" pitchFamily="34"/>
              </a:rPr>
            </a:br>
            <a:r>
              <a:rPr lang="en-US" sz="2000" dirty="0">
                <a:latin typeface="Avenir Book" panose="02000503020000020003" pitchFamily="2" charset="0"/>
                <a:ea typeface="Arial" pitchFamily="34"/>
                <a:cs typeface="Arial" pitchFamily="34"/>
              </a:rPr>
              <a:t>(“cat” or “dog”)</a:t>
            </a:r>
          </a:p>
        </p:txBody>
      </p:sp>
      <p:sp>
        <p:nvSpPr>
          <p:cNvPr id="12" name="Freeform 11">
            <a:extLst>
              <a:ext uri="{FF2B5EF4-FFF2-40B4-BE49-F238E27FC236}">
                <a16:creationId xmlns:a16="http://schemas.microsoft.com/office/drawing/2014/main" id="{D61F6EF1-EE54-504F-B338-E5E0E031B7AC}"/>
              </a:ext>
            </a:extLst>
          </p:cNvPr>
          <p:cNvSpPr/>
          <p:nvPr/>
        </p:nvSpPr>
        <p:spPr>
          <a:xfrm>
            <a:off x="7888346" y="3670258"/>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3" name="Freeform 12">
            <a:extLst>
              <a:ext uri="{FF2B5EF4-FFF2-40B4-BE49-F238E27FC236}">
                <a16:creationId xmlns:a16="http://schemas.microsoft.com/office/drawing/2014/main" id="{9F7894A6-7C8C-E54E-B048-04975FE63298}"/>
              </a:ext>
            </a:extLst>
          </p:cNvPr>
          <p:cNvSpPr/>
          <p:nvPr/>
        </p:nvSpPr>
        <p:spPr>
          <a:xfrm>
            <a:off x="7132618" y="5721334"/>
            <a:ext cx="2984716" cy="427974"/>
          </a:xfrm>
          <a:custGeom>
            <a:avLst/>
            <a:gdLst/>
            <a:ahLst/>
            <a:cxnLst>
              <a:cxn ang="3cd4">
                <a:pos x="hc" y="t"/>
              </a:cxn>
              <a:cxn ang="cd2">
                <a:pos x="l" y="vc"/>
              </a:cxn>
              <a:cxn ang="cd4">
                <a:pos x="hc" y="b"/>
              </a:cxn>
              <a:cxn ang="0">
                <a:pos x="r" y="vc"/>
              </a:cxn>
            </a:cxnLst>
            <a:rect l="l" t="t" r="r" b="b"/>
            <a:pathLst>
              <a:path w="9144" h="1312">
                <a:moveTo>
                  <a:pt x="9144" y="0"/>
                </a:moveTo>
                <a:cubicBezTo>
                  <a:pt x="8890" y="1801"/>
                  <a:pt x="2794" y="1524"/>
                  <a:pt x="0" y="508"/>
                </a:cubicBezTo>
              </a:path>
            </a:pathLst>
          </a:custGeom>
          <a:noFill/>
          <a:ln w="36720">
            <a:solidFill>
              <a:schemeClr val="tx1">
                <a:lumMod val="65000"/>
                <a:lumOff val="35000"/>
              </a:schemeClr>
            </a:solidFill>
            <a:prstDash val="solid"/>
            <a:tailEnd type="arrow"/>
          </a:ln>
        </p:spPr>
        <p:txBody>
          <a:bodyPr wrap="none" lIns="98261" tIns="57455" rIns="98261" bIns="57455" anchor="ctr" anchorCtr="0" compatLnSpc="0"/>
          <a:lstStyle/>
          <a:p>
            <a:pPr hangingPunct="0"/>
            <a:endParaRPr lang="en-US" sz="1632">
              <a:latin typeface="Liberation Sans" pitchFamily="18"/>
              <a:ea typeface="Noto Sans CJK SC" pitchFamily="2"/>
              <a:cs typeface="Lohit Devanagari" pitchFamily="2"/>
            </a:endParaRPr>
          </a:p>
        </p:txBody>
      </p:sp>
      <p:grpSp>
        <p:nvGrpSpPr>
          <p:cNvPr id="14" name="Group 13">
            <a:extLst>
              <a:ext uri="{FF2B5EF4-FFF2-40B4-BE49-F238E27FC236}">
                <a16:creationId xmlns:a16="http://schemas.microsoft.com/office/drawing/2014/main" id="{7B114D92-5A04-CE4C-9C38-81F85C42D896}"/>
              </a:ext>
            </a:extLst>
          </p:cNvPr>
          <p:cNvGrpSpPr/>
          <p:nvPr/>
        </p:nvGrpSpPr>
        <p:grpSpPr>
          <a:xfrm>
            <a:off x="5136058" y="5279649"/>
            <a:ext cx="1920497" cy="1022110"/>
            <a:chOff x="5662078" y="5822280"/>
            <a:chExt cx="2117881" cy="1127160"/>
          </a:xfrm>
        </p:grpSpPr>
        <p:sp>
          <p:nvSpPr>
            <p:cNvPr id="15" name="Freeform 14">
              <a:extLst>
                <a:ext uri="{FF2B5EF4-FFF2-40B4-BE49-F238E27FC236}">
                  <a16:creationId xmlns:a16="http://schemas.microsoft.com/office/drawing/2014/main" id="{CD10D1EC-3C62-A64D-AF9D-12B5617D513C}"/>
                </a:ext>
              </a:extLst>
            </p:cNvPr>
            <p:cNvSpPr/>
            <p:nvPr/>
          </p:nvSpPr>
          <p:spPr>
            <a:xfrm>
              <a:off x="5662079" y="582228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3">
                <a:lumMod val="20000"/>
                <a:lumOff val="80000"/>
              </a:schemeClr>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16" name="TextBox 15">
              <a:extLst>
                <a:ext uri="{FF2B5EF4-FFF2-40B4-BE49-F238E27FC236}">
                  <a16:creationId xmlns:a16="http://schemas.microsoft.com/office/drawing/2014/main" id="{258F7581-B524-9247-A88C-46557600110D}"/>
                </a:ext>
              </a:extLst>
            </p:cNvPr>
            <p:cNvSpPr txBox="1"/>
            <p:nvPr/>
          </p:nvSpPr>
          <p:spPr>
            <a:xfrm>
              <a:off x="5662078" y="6041160"/>
              <a:ext cx="2117879" cy="786243"/>
            </a:xfrm>
            <a:prstGeom prst="rect">
              <a:avLst/>
            </a:prstGeom>
            <a:noFill/>
            <a:ln>
              <a:noFill/>
            </a:ln>
          </p:spPr>
          <p:txBody>
            <a:bodyPr wrap="square" lIns="81612" tIns="40806" rIns="81612" bIns="40806" anchorCtr="0" compatLnSpc="0">
              <a:spAutoFit/>
            </a:bodyPr>
            <a:lstStyle/>
            <a:p>
              <a:pPr algn="ctr" hangingPunct="0">
                <a:spcAft>
                  <a:spcPts val="1306"/>
                </a:spcAft>
              </a:pPr>
              <a:r>
                <a:rPr lang="en-US" dirty="0">
                  <a:latin typeface="Avenir Book" panose="02000503020000020003" pitchFamily="2" charset="0"/>
                  <a:ea typeface="Arial" pitchFamily="34"/>
                  <a:cs typeface="Arial" pitchFamily="34"/>
                </a:rPr>
                <a:t>Training algorithm</a:t>
              </a:r>
            </a:p>
          </p:txBody>
        </p:sp>
      </p:grpSp>
      <p:sp>
        <p:nvSpPr>
          <p:cNvPr id="17" name="Freeform 16">
            <a:extLst>
              <a:ext uri="{FF2B5EF4-FFF2-40B4-BE49-F238E27FC236}">
                <a16:creationId xmlns:a16="http://schemas.microsoft.com/office/drawing/2014/main" id="{A2F797C7-FF10-1D44-8E13-95D89B23B74F}"/>
              </a:ext>
            </a:extLst>
          </p:cNvPr>
          <p:cNvSpPr/>
          <p:nvPr/>
        </p:nvSpPr>
        <p:spPr>
          <a:xfrm>
            <a:off x="5290795" y="4726319"/>
            <a:ext cx="497181" cy="497181"/>
          </a:xfrm>
          <a:custGeom>
            <a:avLst/>
            <a:gdLst/>
            <a:ahLst/>
            <a:cxnLst>
              <a:cxn ang="3cd4">
                <a:pos x="hc" y="t"/>
              </a:cxn>
              <a:cxn ang="cd2">
                <a:pos x="l" y="vc"/>
              </a:cxn>
              <a:cxn ang="cd4">
                <a:pos x="hc" y="b"/>
              </a:cxn>
              <a:cxn ang="0">
                <a:pos x="r" y="vc"/>
              </a:cxn>
            </a:cxnLst>
            <a:rect l="l" t="t" r="r" b="b"/>
            <a:pathLst>
              <a:path w="1524" h="1524" fill="none">
                <a:moveTo>
                  <a:pt x="1524" y="1524"/>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8" name="Freeform 17">
            <a:extLst>
              <a:ext uri="{FF2B5EF4-FFF2-40B4-BE49-F238E27FC236}">
                <a16:creationId xmlns:a16="http://schemas.microsoft.com/office/drawing/2014/main" id="{75DB9911-C963-E943-AC98-A7772BBFD1AB}"/>
              </a:ext>
            </a:extLst>
          </p:cNvPr>
          <p:cNvSpPr/>
          <p:nvPr/>
        </p:nvSpPr>
        <p:spPr>
          <a:xfrm>
            <a:off x="6096144" y="4809238"/>
            <a:ext cx="0" cy="414262"/>
          </a:xfrm>
          <a:custGeom>
            <a:avLst/>
            <a:gdLst/>
            <a:ahLst/>
            <a:cxnLst>
              <a:cxn ang="3cd4">
                <a:pos x="hc" y="t"/>
              </a:cxn>
              <a:cxn ang="cd2">
                <a:pos x="l" y="vc"/>
              </a:cxn>
              <a:cxn ang="cd4">
                <a:pos x="hc" y="b"/>
              </a:cxn>
              <a:cxn ang="0">
                <a:pos x="r" y="vc"/>
              </a:cxn>
            </a:cxnLst>
            <a:rect l="l" t="t" r="r" b="b"/>
            <a:pathLst>
              <a:path h="1270" fill="none">
                <a:moveTo>
                  <a:pt x="0" y="1270"/>
                </a:moveTo>
                <a:lnTo>
                  <a:pt x="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9" name="Freeform 18">
            <a:extLst>
              <a:ext uri="{FF2B5EF4-FFF2-40B4-BE49-F238E27FC236}">
                <a16:creationId xmlns:a16="http://schemas.microsoft.com/office/drawing/2014/main" id="{1F905430-A0B4-5340-B3DF-50B916FEC3C0}"/>
              </a:ext>
            </a:extLst>
          </p:cNvPr>
          <p:cNvSpPr/>
          <p:nvPr/>
        </p:nvSpPr>
        <p:spPr>
          <a:xfrm>
            <a:off x="6409208" y="4734807"/>
            <a:ext cx="497181" cy="497181"/>
          </a:xfrm>
          <a:custGeom>
            <a:avLst/>
            <a:gdLst/>
            <a:ahLst/>
            <a:cxnLst>
              <a:cxn ang="3cd4">
                <a:pos x="hc" y="t"/>
              </a:cxn>
              <a:cxn ang="cd2">
                <a:pos x="l" y="vc"/>
              </a:cxn>
              <a:cxn ang="cd4">
                <a:pos x="hc" y="b"/>
              </a:cxn>
              <a:cxn ang="0">
                <a:pos x="r" y="vc"/>
              </a:cxn>
            </a:cxnLst>
            <a:rect l="l" t="t" r="r" b="b"/>
            <a:pathLst>
              <a:path w="1524" h="1524" fill="none">
                <a:moveTo>
                  <a:pt x="0" y="1524"/>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22" name="Picture 21">
            <a:extLst>
              <a:ext uri="{FF2B5EF4-FFF2-40B4-BE49-F238E27FC236}">
                <a16:creationId xmlns:a16="http://schemas.microsoft.com/office/drawing/2014/main" id="{A9C33E58-723A-2943-A852-6D2E50073F4F}"/>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4271025" y="3532735"/>
            <a:ext cx="3583783" cy="1281398"/>
          </a:xfrm>
          <a:prstGeom prst="rect">
            <a:avLst/>
          </a:prstGeom>
        </p:spPr>
      </p:pic>
      <p:pic>
        <p:nvPicPr>
          <p:cNvPr id="5" name="Picture 4" descr="A picture containing dark, gauge&#10;&#10;Description automatically generated">
            <a:extLst>
              <a:ext uri="{FF2B5EF4-FFF2-40B4-BE49-F238E27FC236}">
                <a16:creationId xmlns:a16="http://schemas.microsoft.com/office/drawing/2014/main" id="{4D930607-95E5-F62F-A535-9F213B5FA3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3876771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7" grpId="0" animBg="1"/>
      <p:bldP spid="18"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6D0A13-22E4-4391-BC28-469C480CC81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80212" y="1785716"/>
            <a:ext cx="3031575" cy="3286567"/>
          </a:xfrm>
          <a:prstGeom prst="rect">
            <a:avLst/>
          </a:prstGeom>
        </p:spPr>
      </p:pic>
      <p:pic>
        <p:nvPicPr>
          <p:cNvPr id="2" name="Picture 1" descr="A picture containing dark, gauge&#10;&#10;Description automatically generated">
            <a:extLst>
              <a:ext uri="{FF2B5EF4-FFF2-40B4-BE49-F238E27FC236}">
                <a16:creationId xmlns:a16="http://schemas.microsoft.com/office/drawing/2014/main" id="{6ABD97F4-FF63-C2AB-A89F-7192BEB006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177978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7618-7E51-BD42-99F5-55FA63C71D31}"/>
              </a:ext>
            </a:extLst>
          </p:cNvPr>
          <p:cNvSpPr>
            <a:spLocks noGrp="1"/>
          </p:cNvSpPr>
          <p:nvPr>
            <p:ph type="title"/>
          </p:nvPr>
        </p:nvSpPr>
        <p:spPr>
          <a:xfrm>
            <a:off x="838200" y="2252919"/>
            <a:ext cx="10515600" cy="1325563"/>
          </a:xfrm>
        </p:spPr>
        <p:txBody>
          <a:bodyPr/>
          <a:lstStyle/>
          <a:p>
            <a:r>
              <a:rPr lang="en-US" sz="4400" b="1" dirty="0">
                <a:solidFill>
                  <a:schemeClr val="tx1">
                    <a:lumMod val="75000"/>
                    <a:lumOff val="25000"/>
                  </a:schemeClr>
                </a:solidFill>
                <a:latin typeface="Arial" panose="020B0604020202020204" pitchFamily="34" charset="0"/>
                <a:cs typeface="Arial" panose="020B0604020202020204" pitchFamily="34" charset="0"/>
              </a:rPr>
              <a:t>Simplest supervised learning </a:t>
            </a:r>
            <a:br>
              <a:rPr lang="en-US" sz="4400" b="1" dirty="0">
                <a:solidFill>
                  <a:schemeClr val="tx1">
                    <a:lumMod val="75000"/>
                    <a:lumOff val="25000"/>
                  </a:schemeClr>
                </a:solidFill>
                <a:latin typeface="Arial" panose="020B0604020202020204" pitchFamily="34" charset="0"/>
                <a:cs typeface="Arial" panose="020B0604020202020204" pitchFamily="34" charset="0"/>
              </a:rPr>
            </a:br>
            <a:r>
              <a:rPr lang="en-US" sz="4400" b="1" dirty="0">
                <a:solidFill>
                  <a:schemeClr val="tx1">
                    <a:lumMod val="75000"/>
                    <a:lumOff val="25000"/>
                  </a:schemeClr>
                </a:solidFill>
                <a:latin typeface="Arial" panose="020B0604020202020204" pitchFamily="34" charset="0"/>
                <a:cs typeface="Arial" panose="020B0604020202020204" pitchFamily="34" charset="0"/>
              </a:rPr>
              <a:t>- linear regression with one variable</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4101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extLst>
              <p:ext uri="{D42A27DB-BD31-4B8C-83A1-F6EECF244321}">
                <p14:modId xmlns:p14="http://schemas.microsoft.com/office/powerpoint/2010/main" val="3594314586"/>
              </p:ext>
            </p:extLst>
          </p:nvPr>
        </p:nvGraphicFramePr>
        <p:xfrm>
          <a:off x="3117204" y="1755877"/>
          <a:ext cx="7091680" cy="3657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extLst>
              <p:ext uri="{D42A27DB-BD31-4B8C-83A1-F6EECF244321}">
                <p14:modId xmlns:p14="http://schemas.microsoft.com/office/powerpoint/2010/main" val="1804979785"/>
              </p:ext>
            </p:extLst>
          </p:nvPr>
        </p:nvGraphicFramePr>
        <p:xfrm>
          <a:off x="3117204" y="1755877"/>
          <a:ext cx="7091680" cy="365760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1199535" y="3406639"/>
            <a:ext cx="2100549" cy="1200329"/>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Price</a:t>
            </a:r>
          </a:p>
          <a:p>
            <a:pPr algn="ctr"/>
            <a:r>
              <a:rPr lang="en-US" sz="2400" dirty="0">
                <a:latin typeface="Arial" panose="020B0604020202020204" pitchFamily="34" charset="0"/>
                <a:cs typeface="Arial" panose="020B0604020202020204" pitchFamily="34" charset="0"/>
              </a:rPr>
              <a:t>(in 1000s of dollars)</a:t>
            </a:r>
          </a:p>
        </p:txBody>
      </p:sp>
      <p:sp>
        <p:nvSpPr>
          <p:cNvPr id="10" name="TextBox 9"/>
          <p:cNvSpPr txBox="1"/>
          <p:nvPr/>
        </p:nvSpPr>
        <p:spPr>
          <a:xfrm>
            <a:off x="5840085" y="5311878"/>
            <a:ext cx="1701107"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Size (feet</a:t>
            </a:r>
            <a:r>
              <a:rPr lang="en-US" sz="2400" baseline="30000" dirty="0">
                <a:latin typeface="Arial" panose="020B0604020202020204" pitchFamily="34" charset="0"/>
                <a:cs typeface="Arial" panose="020B0604020202020204" pitchFamily="34" charset="0"/>
              </a:rPr>
              <a:t>2</a:t>
            </a:r>
            <a:r>
              <a:rPr lang="en-US" sz="2400" dirty="0">
                <a:latin typeface="Arial" panose="020B0604020202020204" pitchFamily="34" charset="0"/>
                <a:cs typeface="Arial" panose="020B0604020202020204" pitchFamily="34" charset="0"/>
              </a:rPr>
              <a:t>)</a:t>
            </a:r>
          </a:p>
        </p:txBody>
      </p:sp>
      <p:sp>
        <p:nvSpPr>
          <p:cNvPr id="11" name="TextBox 10"/>
          <p:cNvSpPr txBox="1"/>
          <p:nvPr/>
        </p:nvSpPr>
        <p:spPr>
          <a:xfrm>
            <a:off x="242807" y="107567"/>
            <a:ext cx="1002153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Task: Fit a model to predict house prices </a:t>
            </a:r>
          </a:p>
        </p:txBody>
      </p:sp>
      <p:sp>
        <p:nvSpPr>
          <p:cNvPr id="13" name="TextBox 12">
            <a:extLst>
              <a:ext uri="{FF2B5EF4-FFF2-40B4-BE49-F238E27FC236}">
                <a16:creationId xmlns:a16="http://schemas.microsoft.com/office/drawing/2014/main" id="{EE4D1452-06B6-2D4B-9B35-6C7AB60153DE}"/>
              </a:ext>
            </a:extLst>
          </p:cNvPr>
          <p:cNvSpPr txBox="1"/>
          <p:nvPr/>
        </p:nvSpPr>
        <p:spPr>
          <a:xfrm>
            <a:off x="3641409" y="1128703"/>
            <a:ext cx="6098458" cy="646331"/>
          </a:xfrm>
          <a:prstGeom prst="rect">
            <a:avLst/>
          </a:prstGeom>
          <a:noFill/>
        </p:spPr>
        <p:txBody>
          <a:bodyPr wrap="square">
            <a:spAutoFit/>
          </a:bodyPr>
          <a:lstStyle/>
          <a:p>
            <a:pPr algn="ctr"/>
            <a:r>
              <a:rPr lang="en-US" sz="1800" b="1" dirty="0">
                <a:latin typeface="Arial" panose="020B0604020202020204" pitchFamily="34" charset="0"/>
                <a:cs typeface="Arial" panose="020B0604020202020204" pitchFamily="34" charset="0"/>
              </a:rPr>
              <a:t>Housing Prices</a:t>
            </a:r>
          </a:p>
          <a:p>
            <a:pPr algn="ctr"/>
            <a:r>
              <a:rPr lang="en-US" sz="1800" b="1" dirty="0">
                <a:latin typeface="Arial" panose="020B0604020202020204" pitchFamily="34" charset="0"/>
                <a:cs typeface="Arial" panose="020B0604020202020204" pitchFamily="34" charset="0"/>
              </a:rPr>
              <a:t>(Portland, OR)</a:t>
            </a:r>
          </a:p>
        </p:txBody>
      </p:sp>
    </p:spTree>
    <p:extLst>
      <p:ext uri="{BB962C8B-B14F-4D97-AF65-F5344CB8AC3E}">
        <p14:creationId xmlns:p14="http://schemas.microsoft.com/office/powerpoint/2010/main" val="73181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nvGraphicFramePr>
        <p:xfrm>
          <a:off x="4356069" y="177800"/>
          <a:ext cx="7091680" cy="3657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nvGraphicFramePr>
        <p:xfrm>
          <a:off x="4356069" y="177800"/>
          <a:ext cx="7091680" cy="36576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339320" y="279401"/>
            <a:ext cx="3666389" cy="1241237"/>
          </a:xfrm>
          <a:prstGeom prst="rect">
            <a:avLst/>
          </a:prstGeom>
          <a:noFill/>
        </p:spPr>
        <p:txBody>
          <a:bodyPr wrap="none" rtlCol="0">
            <a:spAutoFit/>
          </a:bodyPr>
          <a:lstStyle/>
          <a:p>
            <a:pPr algn="ctr"/>
            <a:r>
              <a:rPr lang="en-US" sz="3733" b="1" dirty="0">
                <a:latin typeface="Arial" panose="020B0604020202020204" pitchFamily="34" charset="0"/>
                <a:cs typeface="Arial" panose="020B0604020202020204" pitchFamily="34" charset="0"/>
              </a:rPr>
              <a:t>Housing Prices</a:t>
            </a:r>
          </a:p>
          <a:p>
            <a:pPr algn="ctr"/>
            <a:r>
              <a:rPr lang="en-US" sz="3733" b="1" dirty="0">
                <a:latin typeface="Arial" panose="020B0604020202020204" pitchFamily="34" charset="0"/>
                <a:cs typeface="Arial" panose="020B0604020202020204" pitchFamily="34" charset="0"/>
              </a:rPr>
              <a:t>(Portland, OR)</a:t>
            </a:r>
          </a:p>
        </p:txBody>
      </p:sp>
      <p:sp>
        <p:nvSpPr>
          <p:cNvPr id="9" name="TextBox 8"/>
          <p:cNvSpPr txBox="1"/>
          <p:nvPr/>
        </p:nvSpPr>
        <p:spPr>
          <a:xfrm>
            <a:off x="2438400" y="1828562"/>
            <a:ext cx="2100549" cy="1200329"/>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Price</a:t>
            </a:r>
          </a:p>
          <a:p>
            <a:pPr algn="ctr"/>
            <a:r>
              <a:rPr lang="en-US" sz="2400" dirty="0">
                <a:latin typeface="Arial" panose="020B0604020202020204" pitchFamily="34" charset="0"/>
                <a:cs typeface="Arial" panose="020B0604020202020204" pitchFamily="34" charset="0"/>
              </a:rPr>
              <a:t>(in 1000s of dollars)</a:t>
            </a:r>
          </a:p>
        </p:txBody>
      </p:sp>
      <p:sp>
        <p:nvSpPr>
          <p:cNvPr id="10" name="TextBox 9"/>
          <p:cNvSpPr txBox="1"/>
          <p:nvPr/>
        </p:nvSpPr>
        <p:spPr>
          <a:xfrm>
            <a:off x="7078950" y="3733801"/>
            <a:ext cx="1701107"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Size (feet</a:t>
            </a:r>
            <a:r>
              <a:rPr lang="en-US" sz="2400" baseline="30000" dirty="0">
                <a:latin typeface="Arial" panose="020B0604020202020204" pitchFamily="34" charset="0"/>
                <a:cs typeface="Arial" panose="020B0604020202020204" pitchFamily="34" charset="0"/>
              </a:rPr>
              <a:t>2</a:t>
            </a:r>
            <a:r>
              <a:rPr lang="en-US" sz="2400" dirty="0">
                <a:latin typeface="Arial" panose="020B0604020202020204" pitchFamily="34" charset="0"/>
                <a:cs typeface="Arial" panose="020B0604020202020204" pitchFamily="34" charset="0"/>
              </a:rPr>
              <a:t>)</a:t>
            </a:r>
          </a:p>
        </p:txBody>
      </p:sp>
      <p:sp>
        <p:nvSpPr>
          <p:cNvPr id="11" name="TextBox 10"/>
          <p:cNvSpPr txBox="1"/>
          <p:nvPr/>
        </p:nvSpPr>
        <p:spPr>
          <a:xfrm>
            <a:off x="406400" y="4892202"/>
            <a:ext cx="5334000" cy="1369606"/>
          </a:xfrm>
          <a:prstGeom prst="rect">
            <a:avLst/>
          </a:prstGeom>
          <a:noFill/>
        </p:spPr>
        <p:txBody>
          <a:bodyPr wrap="square" rtlCol="0">
            <a:spAutoFit/>
          </a:bodyPr>
          <a:lstStyle/>
          <a:p>
            <a:r>
              <a:rPr lang="en-US" sz="2400" u="sng" dirty="0">
                <a:latin typeface="Arial" panose="020B0604020202020204" pitchFamily="34" charset="0"/>
                <a:cs typeface="Arial" panose="020B0604020202020204" pitchFamily="34" charset="0"/>
              </a:rPr>
              <a:t>Supervised Learning</a:t>
            </a:r>
          </a:p>
          <a:p>
            <a:endParaRPr lang="en-US" sz="11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Given the “right answer” for each example in the data.</a:t>
            </a:r>
          </a:p>
        </p:txBody>
      </p:sp>
      <p:sp>
        <p:nvSpPr>
          <p:cNvPr id="12" name="TextBox 11"/>
          <p:cNvSpPr txBox="1"/>
          <p:nvPr/>
        </p:nvSpPr>
        <p:spPr>
          <a:xfrm>
            <a:off x="6146800" y="4892203"/>
            <a:ext cx="5486400" cy="1000274"/>
          </a:xfrm>
          <a:prstGeom prst="rect">
            <a:avLst/>
          </a:prstGeom>
          <a:noFill/>
        </p:spPr>
        <p:txBody>
          <a:bodyPr wrap="square" rtlCol="0">
            <a:spAutoFit/>
          </a:bodyPr>
          <a:lstStyle/>
          <a:p>
            <a:r>
              <a:rPr lang="en-US" sz="2400" u="sng" dirty="0">
                <a:latin typeface="Arial" panose="020B0604020202020204" pitchFamily="34" charset="0"/>
                <a:cs typeface="Arial" panose="020B0604020202020204" pitchFamily="34" charset="0"/>
              </a:rPr>
              <a:t>Regression Problem</a:t>
            </a:r>
          </a:p>
          <a:p>
            <a:endParaRPr lang="en-US" sz="11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Predict real-valued output</a:t>
            </a:r>
          </a:p>
        </p:txBody>
      </p:sp>
    </p:spTree>
    <p:extLst>
      <p:ext uri="{BB962C8B-B14F-4D97-AF65-F5344CB8AC3E}">
        <p14:creationId xmlns:p14="http://schemas.microsoft.com/office/powerpoint/2010/main" val="339464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P spid="11"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4563" y="3327400"/>
            <a:ext cx="7307963" cy="2082558"/>
          </a:xfrm>
          <a:prstGeom prst="rect">
            <a:avLst/>
          </a:prstGeom>
          <a:noFill/>
        </p:spPr>
        <p:txBody>
          <a:bodyPr wrap="none" rtlCol="0">
            <a:spAutoFit/>
          </a:bodyPr>
          <a:lstStyle/>
          <a:p>
            <a:r>
              <a:rPr lang="en-US" sz="3200" dirty="0"/>
              <a:t>Notation:</a:t>
            </a:r>
          </a:p>
          <a:p>
            <a:r>
              <a:rPr lang="en-US" sz="133" dirty="0"/>
              <a:t> </a:t>
            </a:r>
            <a:endParaRPr lang="en-US" sz="2667" dirty="0"/>
          </a:p>
          <a:p>
            <a:r>
              <a:rPr lang="en-US" sz="3200" dirty="0"/>
              <a:t>   </a:t>
            </a:r>
            <a:r>
              <a:rPr lang="en-US" sz="3200" b="1" dirty="0"/>
              <a:t>m</a:t>
            </a:r>
            <a:r>
              <a:rPr lang="en-US" sz="3200" dirty="0"/>
              <a:t> = Number of training examples</a:t>
            </a:r>
          </a:p>
          <a:p>
            <a:r>
              <a:rPr lang="en-US" sz="3200" dirty="0"/>
              <a:t>   </a:t>
            </a:r>
            <a:r>
              <a:rPr lang="en-US" sz="3200" b="1" dirty="0"/>
              <a:t>x</a:t>
            </a:r>
            <a:r>
              <a:rPr lang="en-US" sz="3200" dirty="0"/>
              <a:t>’s = “input” variable / features</a:t>
            </a:r>
          </a:p>
          <a:p>
            <a:r>
              <a:rPr lang="en-US" sz="3200" dirty="0"/>
              <a:t>   </a:t>
            </a:r>
            <a:r>
              <a:rPr lang="en-US" sz="3200" b="1" dirty="0"/>
              <a:t>y</a:t>
            </a:r>
            <a:r>
              <a:rPr lang="en-US" sz="3200" dirty="0"/>
              <a:t>’s = “output” variable / “target” variable</a:t>
            </a:r>
          </a:p>
        </p:txBody>
      </p:sp>
      <p:graphicFrame>
        <p:nvGraphicFramePr>
          <p:cNvPr id="5" name="Table 4"/>
          <p:cNvGraphicFramePr>
            <a:graphicFrameLocks noGrp="1"/>
          </p:cNvGraphicFramePr>
          <p:nvPr/>
        </p:nvGraphicFramePr>
        <p:xfrm>
          <a:off x="4368800" y="279400"/>
          <a:ext cx="7112000" cy="3098800"/>
        </p:xfrm>
        <a:graphic>
          <a:graphicData uri="http://schemas.openxmlformats.org/drawingml/2006/table">
            <a:tbl>
              <a:tblPr>
                <a:tableStyleId>{2D5ABB26-0587-4C30-8999-92F81FD0307C}</a:tableStyleId>
              </a:tblPr>
              <a:tblGrid>
                <a:gridCol w="3188137">
                  <a:extLst>
                    <a:ext uri="{9D8B030D-6E8A-4147-A177-3AD203B41FA5}">
                      <a16:colId xmlns:a16="http://schemas.microsoft.com/office/drawing/2014/main" val="20000"/>
                    </a:ext>
                  </a:extLst>
                </a:gridCol>
                <a:gridCol w="3923863">
                  <a:extLst>
                    <a:ext uri="{9D8B030D-6E8A-4147-A177-3AD203B41FA5}">
                      <a16:colId xmlns:a16="http://schemas.microsoft.com/office/drawing/2014/main" val="20001"/>
                    </a:ext>
                  </a:extLst>
                </a:gridCol>
              </a:tblGrid>
              <a:tr h="609600">
                <a:tc>
                  <a:txBody>
                    <a:bodyPr/>
                    <a:lstStyle/>
                    <a:p>
                      <a:pPr algn="ctr" fontAlgn="b"/>
                      <a:r>
                        <a:rPr lang="en-US" sz="3200" b="1" u="none" strike="noStrike" dirty="0">
                          <a:effectLst/>
                        </a:rPr>
                        <a:t>Size in</a:t>
                      </a:r>
                      <a:r>
                        <a:rPr lang="en-US" sz="3200" b="1" u="none" strike="noStrike" baseline="0" dirty="0">
                          <a:effectLst/>
                        </a:rPr>
                        <a:t> </a:t>
                      </a:r>
                      <a:r>
                        <a:rPr lang="en-US" sz="3200" b="1" u="none" strike="noStrike" dirty="0">
                          <a:effectLst/>
                        </a:rPr>
                        <a:t>feet</a:t>
                      </a:r>
                      <a:r>
                        <a:rPr lang="en-US" sz="3200" b="1" u="none" strike="noStrike" baseline="30000" dirty="0">
                          <a:effectLst/>
                        </a:rPr>
                        <a:t>2</a:t>
                      </a:r>
                      <a:r>
                        <a:rPr lang="en-US" sz="3200" b="1" u="none" strike="noStrike" dirty="0">
                          <a:effectLst/>
                        </a:rPr>
                        <a:t> (</a:t>
                      </a:r>
                      <a:r>
                        <a:rPr lang="en-US" sz="3200" b="0" u="none" strike="noStrike" dirty="0">
                          <a:effectLst/>
                        </a:rPr>
                        <a:t>x</a:t>
                      </a:r>
                      <a:r>
                        <a:rPr lang="en-US" sz="3200" b="1" u="none" strike="noStrike" dirty="0">
                          <a:effectLst/>
                        </a:rPr>
                        <a:t>)</a:t>
                      </a:r>
                      <a:endParaRPr lang="en-US" sz="3200" b="1" i="0" u="none" strike="noStrike" dirty="0">
                        <a:solidFill>
                          <a:srgbClr val="000000"/>
                        </a:solidFill>
                        <a:effectLst/>
                        <a:latin typeface="Calibri"/>
                      </a:endParaRPr>
                    </a:p>
                  </a:txBody>
                  <a:tcPr marL="10160" marR="10160" marT="1016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3200" b="1" u="none" strike="noStrike" dirty="0">
                          <a:effectLst/>
                        </a:rPr>
                        <a:t>Price ($) in 1000's (</a:t>
                      </a:r>
                      <a:r>
                        <a:rPr lang="en-US" sz="3200" b="0" u="none" strike="noStrike" dirty="0">
                          <a:effectLst/>
                        </a:rPr>
                        <a:t>y</a:t>
                      </a:r>
                      <a:r>
                        <a:rPr lang="en-US" sz="3200" b="1" u="none" strike="noStrike" dirty="0">
                          <a:effectLst/>
                        </a:rPr>
                        <a:t>)</a:t>
                      </a:r>
                      <a:endParaRPr lang="en-US" sz="3200" b="1" i="0" u="none" strike="noStrike" dirty="0">
                        <a:solidFill>
                          <a:srgbClr val="000000"/>
                        </a:solidFill>
                        <a:effectLst/>
                        <a:latin typeface="Calibri"/>
                      </a:endParaRPr>
                    </a:p>
                  </a:txBody>
                  <a:tcPr marL="10160" marR="10160" marT="1016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97840">
                <a:tc>
                  <a:txBody>
                    <a:bodyPr/>
                    <a:lstStyle/>
                    <a:p>
                      <a:pPr algn="ctr" fontAlgn="b"/>
                      <a:r>
                        <a:rPr lang="en-US" sz="3200" u="none" strike="noStrike" dirty="0">
                          <a:effectLst/>
                        </a:rPr>
                        <a:t>2104</a:t>
                      </a:r>
                      <a:endParaRPr lang="en-US" sz="3200" b="0" i="0" u="none" strike="noStrike" dirty="0">
                        <a:solidFill>
                          <a:srgbClr val="000000"/>
                        </a:solidFill>
                        <a:effectLst/>
                        <a:latin typeface="Calibri"/>
                      </a:endParaRPr>
                    </a:p>
                  </a:txBody>
                  <a:tcPr marL="10160" marR="10160" marT="1016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3200" b="0" i="0" u="none" strike="noStrike" dirty="0">
                          <a:solidFill>
                            <a:schemeClr val="tx1"/>
                          </a:solidFill>
                          <a:effectLst/>
                          <a:latin typeface="+mn-lt"/>
                        </a:rPr>
                        <a:t>460</a:t>
                      </a:r>
                      <a:endParaRPr lang="en-US" sz="3200" b="0" i="0" u="none" strike="noStrike" dirty="0">
                        <a:solidFill>
                          <a:srgbClr val="000000"/>
                        </a:solidFill>
                        <a:effectLst/>
                        <a:latin typeface="Calibri"/>
                      </a:endParaRPr>
                    </a:p>
                  </a:txBody>
                  <a:tcPr marL="10160" marR="10160" marT="1016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97840">
                <a:tc>
                  <a:txBody>
                    <a:bodyPr/>
                    <a:lstStyle/>
                    <a:p>
                      <a:pPr algn="ctr" fontAlgn="b"/>
                      <a:r>
                        <a:rPr lang="en-US" sz="3200" u="none" strike="noStrike" dirty="0">
                          <a:effectLst/>
                        </a:rPr>
                        <a:t>1416</a:t>
                      </a:r>
                      <a:endParaRPr lang="en-US" sz="3200" b="0" i="0" u="none" strike="noStrike" dirty="0">
                        <a:solidFill>
                          <a:srgbClr val="000000"/>
                        </a:solidFill>
                        <a:effectLst/>
                        <a:latin typeface="Calibri"/>
                      </a:endParaRPr>
                    </a:p>
                  </a:txBody>
                  <a:tcPr marL="10160" marR="10160" marT="10160" marB="0" anchor="b">
                    <a:lnR w="12700" cap="flat" cmpd="sng" algn="ctr">
                      <a:solidFill>
                        <a:schemeClr val="tx1"/>
                      </a:solidFill>
                      <a:prstDash val="solid"/>
                      <a:round/>
                      <a:headEnd type="none" w="med" len="med"/>
                      <a:tailEnd type="none" w="med" len="med"/>
                    </a:lnR>
                  </a:tcPr>
                </a:tc>
                <a:tc>
                  <a:txBody>
                    <a:bodyPr/>
                    <a:lstStyle/>
                    <a:p>
                      <a:pPr algn="ctr" fontAlgn="b"/>
                      <a:r>
                        <a:rPr lang="en-US" sz="3200" u="none" strike="noStrike" dirty="0">
                          <a:effectLst/>
                        </a:rPr>
                        <a:t>232</a:t>
                      </a:r>
                      <a:endParaRPr lang="en-US" sz="3200" b="0" i="0" u="none" strike="noStrike" dirty="0">
                        <a:solidFill>
                          <a:srgbClr val="000000"/>
                        </a:solidFill>
                        <a:effectLst/>
                        <a:latin typeface="Calibri"/>
                      </a:endParaRPr>
                    </a:p>
                  </a:txBody>
                  <a:tcPr marL="10160" marR="10160" marT="1016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497840">
                <a:tc>
                  <a:txBody>
                    <a:bodyPr/>
                    <a:lstStyle/>
                    <a:p>
                      <a:pPr algn="ctr" fontAlgn="b"/>
                      <a:r>
                        <a:rPr lang="en-US" sz="3200" u="none" strike="noStrike" dirty="0">
                          <a:effectLst/>
                        </a:rPr>
                        <a:t>1534</a:t>
                      </a:r>
                      <a:endParaRPr lang="en-US" sz="3200" b="0" i="0" u="none" strike="noStrike" dirty="0">
                        <a:solidFill>
                          <a:srgbClr val="000000"/>
                        </a:solidFill>
                        <a:effectLst/>
                        <a:latin typeface="Calibri"/>
                      </a:endParaRPr>
                    </a:p>
                  </a:txBody>
                  <a:tcPr marL="10160" marR="10160" marT="10160" marB="0" anchor="b">
                    <a:lnR w="12700" cap="flat" cmpd="sng" algn="ctr">
                      <a:solidFill>
                        <a:schemeClr val="tx1"/>
                      </a:solidFill>
                      <a:prstDash val="solid"/>
                      <a:round/>
                      <a:headEnd type="none" w="med" len="med"/>
                      <a:tailEnd type="none" w="med" len="med"/>
                    </a:lnR>
                  </a:tcPr>
                </a:tc>
                <a:tc>
                  <a:txBody>
                    <a:bodyPr/>
                    <a:lstStyle/>
                    <a:p>
                      <a:pPr algn="ctr" fontAlgn="b"/>
                      <a:r>
                        <a:rPr lang="en-US" sz="3200" u="none" strike="noStrike" dirty="0">
                          <a:effectLst/>
                        </a:rPr>
                        <a:t>315</a:t>
                      </a:r>
                      <a:endParaRPr lang="en-US" sz="3200" b="0" i="0" u="none" strike="noStrike" dirty="0">
                        <a:solidFill>
                          <a:srgbClr val="000000"/>
                        </a:solidFill>
                        <a:effectLst/>
                        <a:latin typeface="Calibri"/>
                      </a:endParaRPr>
                    </a:p>
                  </a:txBody>
                  <a:tcPr marL="10160" marR="10160" marT="1016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497840">
                <a:tc>
                  <a:txBody>
                    <a:bodyPr/>
                    <a:lstStyle/>
                    <a:p>
                      <a:pPr algn="ctr" fontAlgn="b"/>
                      <a:r>
                        <a:rPr lang="en-US" sz="3200" u="none" strike="noStrike" dirty="0">
                          <a:effectLst/>
                        </a:rPr>
                        <a:t>852</a:t>
                      </a:r>
                      <a:endParaRPr lang="en-US" sz="3200" b="0" i="0" u="none" strike="noStrike" dirty="0">
                        <a:solidFill>
                          <a:srgbClr val="000000"/>
                        </a:solidFill>
                        <a:effectLst/>
                        <a:latin typeface="Calibri"/>
                      </a:endParaRPr>
                    </a:p>
                  </a:txBody>
                  <a:tcPr marL="10160" marR="10160" marT="10160" marB="0" anchor="b">
                    <a:lnR w="12700" cap="flat" cmpd="sng" algn="ctr">
                      <a:solidFill>
                        <a:schemeClr val="tx1"/>
                      </a:solidFill>
                      <a:prstDash val="solid"/>
                      <a:round/>
                      <a:headEnd type="none" w="med" len="med"/>
                      <a:tailEnd type="none" w="med" len="med"/>
                    </a:lnR>
                  </a:tcPr>
                </a:tc>
                <a:tc>
                  <a:txBody>
                    <a:bodyPr/>
                    <a:lstStyle/>
                    <a:p>
                      <a:pPr algn="ctr" fontAlgn="b"/>
                      <a:r>
                        <a:rPr lang="en-US" sz="3200" u="none" strike="noStrike" dirty="0">
                          <a:effectLst/>
                        </a:rPr>
                        <a:t>178</a:t>
                      </a:r>
                      <a:endParaRPr lang="en-US" sz="3200" b="0" i="0" u="none" strike="noStrike" dirty="0">
                        <a:solidFill>
                          <a:srgbClr val="000000"/>
                        </a:solidFill>
                        <a:effectLst/>
                        <a:latin typeface="Calibri"/>
                      </a:endParaRPr>
                    </a:p>
                  </a:txBody>
                  <a:tcPr marL="10160" marR="10160" marT="1016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497840">
                <a:tc>
                  <a:txBody>
                    <a:bodyPr/>
                    <a:lstStyle/>
                    <a:p>
                      <a:pPr algn="ctr" fontAlgn="b"/>
                      <a:r>
                        <a:rPr lang="en-US" sz="3200" u="none" strike="noStrike" dirty="0">
                          <a:effectLst/>
                        </a:rPr>
                        <a:t>…</a:t>
                      </a:r>
                      <a:endParaRPr lang="en-US" sz="3200" b="0" i="0" u="none" strike="noStrike" dirty="0">
                        <a:solidFill>
                          <a:srgbClr val="000000"/>
                        </a:solidFill>
                        <a:effectLst/>
                        <a:latin typeface="Calibri"/>
                      </a:endParaRPr>
                    </a:p>
                  </a:txBody>
                  <a:tcPr marL="10160" marR="10160" marT="10160" marB="0" anchor="b">
                    <a:lnR w="12700" cap="flat" cmpd="sng" algn="ctr">
                      <a:solidFill>
                        <a:schemeClr val="tx1"/>
                      </a:solidFill>
                      <a:prstDash val="solid"/>
                      <a:round/>
                      <a:headEnd type="none" w="med" len="med"/>
                      <a:tailEnd type="none" w="med" len="med"/>
                    </a:lnR>
                  </a:tcPr>
                </a:tc>
                <a:tc>
                  <a:txBody>
                    <a:bodyPr/>
                    <a:lstStyle/>
                    <a:p>
                      <a:pPr algn="ctr" fontAlgn="b"/>
                      <a:r>
                        <a:rPr lang="en-US" sz="3200" u="none" strike="noStrike" dirty="0">
                          <a:effectLst/>
                        </a:rPr>
                        <a:t>…</a:t>
                      </a:r>
                      <a:endParaRPr lang="en-US" sz="3200" b="0" i="0" u="none" strike="noStrike" dirty="0">
                        <a:solidFill>
                          <a:srgbClr val="000000"/>
                        </a:solidFill>
                        <a:effectLst/>
                        <a:latin typeface="Calibri"/>
                      </a:endParaRPr>
                    </a:p>
                  </a:txBody>
                  <a:tcPr marL="10160" marR="10160" marT="1016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bl>
          </a:graphicData>
        </a:graphic>
      </p:graphicFrame>
      <p:sp>
        <p:nvSpPr>
          <p:cNvPr id="6" name="TextBox 5"/>
          <p:cNvSpPr txBox="1"/>
          <p:nvPr/>
        </p:nvSpPr>
        <p:spPr>
          <a:xfrm>
            <a:off x="656714" y="279400"/>
            <a:ext cx="3031599" cy="1815690"/>
          </a:xfrm>
          <a:prstGeom prst="rect">
            <a:avLst/>
          </a:prstGeom>
          <a:noFill/>
        </p:spPr>
        <p:txBody>
          <a:bodyPr wrap="none" rtlCol="0">
            <a:spAutoFit/>
          </a:bodyPr>
          <a:lstStyle/>
          <a:p>
            <a:pPr algn="ctr"/>
            <a:r>
              <a:rPr lang="en-US" sz="3733" b="1" dirty="0"/>
              <a:t>Training set of</a:t>
            </a:r>
          </a:p>
          <a:p>
            <a:pPr algn="ctr"/>
            <a:r>
              <a:rPr lang="en-US" sz="3733" b="1" dirty="0"/>
              <a:t>housing prices</a:t>
            </a:r>
          </a:p>
          <a:p>
            <a:pPr algn="ctr"/>
            <a:r>
              <a:rPr lang="en-US" sz="3733" b="1" dirty="0"/>
              <a:t>(Portland, OR)</a:t>
            </a:r>
          </a:p>
        </p:txBody>
      </p:sp>
    </p:spTree>
    <p:extLst>
      <p:ext uri="{BB962C8B-B14F-4D97-AF65-F5344CB8AC3E}">
        <p14:creationId xmlns:p14="http://schemas.microsoft.com/office/powerpoint/2010/main" val="3237172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6400800" y="584200"/>
            <a:ext cx="0" cy="54864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1397717" y="532648"/>
            <a:ext cx="3377483" cy="812800"/>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Training Set</a:t>
            </a:r>
          </a:p>
        </p:txBody>
      </p:sp>
      <p:sp>
        <p:nvSpPr>
          <p:cNvPr id="6" name="Rounded Rectangle 5"/>
          <p:cNvSpPr/>
          <p:nvPr/>
        </p:nvSpPr>
        <p:spPr>
          <a:xfrm>
            <a:off x="991317" y="2158248"/>
            <a:ext cx="4190283" cy="782075"/>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Learning Algorithm</a:t>
            </a:r>
          </a:p>
        </p:txBody>
      </p:sp>
      <p:sp>
        <p:nvSpPr>
          <p:cNvPr id="7" name="Rounded Rectangle 6"/>
          <p:cNvSpPr/>
          <p:nvPr/>
        </p:nvSpPr>
        <p:spPr>
          <a:xfrm>
            <a:off x="2578459" y="3783848"/>
            <a:ext cx="1016000" cy="782075"/>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chemeClr val="tx1"/>
                </a:solidFill>
              </a:rPr>
              <a:t>h</a:t>
            </a:r>
          </a:p>
        </p:txBody>
      </p:sp>
      <p:sp>
        <p:nvSpPr>
          <p:cNvPr id="8" name="TextBox 7"/>
          <p:cNvSpPr txBox="1"/>
          <p:nvPr/>
        </p:nvSpPr>
        <p:spPr>
          <a:xfrm>
            <a:off x="0" y="3743405"/>
            <a:ext cx="1524000" cy="1077218"/>
          </a:xfrm>
          <a:prstGeom prst="rect">
            <a:avLst/>
          </a:prstGeom>
          <a:noFill/>
        </p:spPr>
        <p:txBody>
          <a:bodyPr wrap="square" rtlCol="0">
            <a:spAutoFit/>
          </a:bodyPr>
          <a:lstStyle/>
          <a:p>
            <a:pPr algn="ctr"/>
            <a:r>
              <a:rPr lang="en-US" sz="3200" dirty="0"/>
              <a:t>Size of house</a:t>
            </a:r>
          </a:p>
        </p:txBody>
      </p:sp>
      <p:sp>
        <p:nvSpPr>
          <p:cNvPr id="9" name="TextBox 8"/>
          <p:cNvSpPr txBox="1"/>
          <p:nvPr/>
        </p:nvSpPr>
        <p:spPr>
          <a:xfrm>
            <a:off x="4470400" y="3743404"/>
            <a:ext cx="1930400" cy="1077218"/>
          </a:xfrm>
          <a:prstGeom prst="rect">
            <a:avLst/>
          </a:prstGeom>
          <a:noFill/>
        </p:spPr>
        <p:txBody>
          <a:bodyPr wrap="square" rtlCol="0">
            <a:spAutoFit/>
          </a:bodyPr>
          <a:lstStyle/>
          <a:p>
            <a:pPr algn="ctr"/>
            <a:r>
              <a:rPr lang="en-US" sz="3200" dirty="0"/>
              <a:t>Estimated price</a:t>
            </a:r>
          </a:p>
        </p:txBody>
      </p:sp>
      <p:cxnSp>
        <p:nvCxnSpPr>
          <p:cNvPr id="12" name="Straight Arrow Connector 11"/>
          <p:cNvCxnSpPr>
            <a:stCxn id="5" idx="2"/>
            <a:endCxn id="6" idx="0"/>
          </p:cNvCxnSpPr>
          <p:nvPr/>
        </p:nvCxnSpPr>
        <p:spPr>
          <a:xfrm>
            <a:off x="3086459" y="1345448"/>
            <a:ext cx="0" cy="812800"/>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7" idx="0"/>
          </p:cNvCxnSpPr>
          <p:nvPr/>
        </p:nvCxnSpPr>
        <p:spPr>
          <a:xfrm>
            <a:off x="3086459" y="2940323"/>
            <a:ext cx="0" cy="843525"/>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1"/>
          </p:cNvCxnSpPr>
          <p:nvPr/>
        </p:nvCxnSpPr>
        <p:spPr>
          <a:xfrm>
            <a:off x="1524000" y="4174885"/>
            <a:ext cx="1054459" cy="0"/>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3"/>
          </p:cNvCxnSpPr>
          <p:nvPr/>
        </p:nvCxnSpPr>
        <p:spPr>
          <a:xfrm>
            <a:off x="3594459" y="4174885"/>
            <a:ext cx="977541" cy="0"/>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010400" y="584201"/>
            <a:ext cx="4438010" cy="584775"/>
          </a:xfrm>
          <a:prstGeom prst="rect">
            <a:avLst/>
          </a:prstGeom>
          <a:noFill/>
        </p:spPr>
        <p:txBody>
          <a:bodyPr wrap="none" rtlCol="0">
            <a:spAutoFit/>
          </a:bodyPr>
          <a:lstStyle/>
          <a:p>
            <a:r>
              <a:rPr lang="en-US" sz="3200" b="1" dirty="0"/>
              <a:t>How do we represent </a:t>
            </a:r>
            <a:r>
              <a:rPr lang="en-US" sz="3200" b="1" i="1" dirty="0"/>
              <a:t>h</a:t>
            </a:r>
            <a:r>
              <a:rPr lang="en-US" sz="3200" b="1" dirty="0"/>
              <a:t> ?</a:t>
            </a:r>
          </a:p>
        </p:txBody>
      </p:sp>
      <p:sp>
        <p:nvSpPr>
          <p:cNvPr id="37" name="TextBox 36"/>
          <p:cNvSpPr txBox="1"/>
          <p:nvPr/>
        </p:nvSpPr>
        <p:spPr>
          <a:xfrm>
            <a:off x="6594863" y="5156201"/>
            <a:ext cx="5115952" cy="913199"/>
          </a:xfrm>
          <a:prstGeom prst="rect">
            <a:avLst/>
          </a:prstGeom>
          <a:noFill/>
        </p:spPr>
        <p:txBody>
          <a:bodyPr wrap="none" rtlCol="0">
            <a:spAutoFit/>
          </a:bodyPr>
          <a:lstStyle/>
          <a:p>
            <a:r>
              <a:rPr lang="en-US" sz="2667" dirty="0"/>
              <a:t>Linear regression with one variable.</a:t>
            </a:r>
          </a:p>
          <a:p>
            <a:r>
              <a:rPr lang="en-US" sz="2667" dirty="0"/>
              <a:t>Univariate linear regression.</a:t>
            </a:r>
          </a:p>
        </p:txBody>
      </p:sp>
      <p:pic>
        <p:nvPicPr>
          <p:cNvPr id="15" name="Picture 14">
            <a:extLst>
              <a:ext uri="{FF2B5EF4-FFF2-40B4-BE49-F238E27FC236}">
                <a16:creationId xmlns:a16="http://schemas.microsoft.com/office/drawing/2014/main" id="{AB51EADD-12AE-0A4A-ACDD-D7ECD6593D3C}"/>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945635" y="3276274"/>
            <a:ext cx="4502775" cy="626555"/>
          </a:xfrm>
          <a:prstGeom prst="rect">
            <a:avLst/>
          </a:prstGeom>
        </p:spPr>
      </p:pic>
    </p:spTree>
    <p:extLst>
      <p:ext uri="{BB962C8B-B14F-4D97-AF65-F5344CB8AC3E}">
        <p14:creationId xmlns:p14="http://schemas.microsoft.com/office/powerpoint/2010/main" val="149280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36" grpId="0"/>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8886" y="332026"/>
            <a:ext cx="3094500" cy="830997"/>
          </a:xfrm>
          <a:prstGeom prst="rect">
            <a:avLst/>
          </a:prstGeom>
          <a:noFill/>
        </p:spPr>
        <p:txBody>
          <a:bodyPr wrap="none" rtlCol="0">
            <a:spAutoFit/>
          </a:bodyPr>
          <a:lstStyle/>
          <a:p>
            <a:pPr algn="ctr"/>
            <a:r>
              <a:rPr lang="en-US" sz="4800" dirty="0"/>
              <a:t>Training Set</a:t>
            </a:r>
          </a:p>
        </p:txBody>
      </p:sp>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726826" y="4038600"/>
            <a:ext cx="4502775" cy="626555"/>
          </a:xfrm>
          <a:prstGeom prst="rect">
            <a:avLst/>
          </a:prstGeom>
        </p:spPr>
      </p:pic>
      <p:pic>
        <p:nvPicPr>
          <p:cNvPr id="9" name="Picture 8"/>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569721" y="4821685"/>
            <a:ext cx="420820" cy="537715"/>
          </a:xfrm>
          <a:prstGeom prst="rect">
            <a:avLst/>
          </a:prstGeom>
        </p:spPr>
      </p:pic>
      <p:sp>
        <p:nvSpPr>
          <p:cNvPr id="10" name="TextBox 9"/>
          <p:cNvSpPr txBox="1"/>
          <p:nvPr/>
        </p:nvSpPr>
        <p:spPr>
          <a:xfrm>
            <a:off x="609600" y="3924155"/>
            <a:ext cx="2792752" cy="748988"/>
          </a:xfrm>
          <a:prstGeom prst="rect">
            <a:avLst/>
          </a:prstGeom>
          <a:noFill/>
        </p:spPr>
        <p:txBody>
          <a:bodyPr wrap="none" rtlCol="0">
            <a:spAutoFit/>
          </a:bodyPr>
          <a:lstStyle/>
          <a:p>
            <a:r>
              <a:rPr lang="en-US" sz="4267" dirty="0"/>
              <a:t>Hypothesis:</a:t>
            </a:r>
          </a:p>
        </p:txBody>
      </p:sp>
      <p:sp>
        <p:nvSpPr>
          <p:cNvPr id="11" name="TextBox 10"/>
          <p:cNvSpPr txBox="1"/>
          <p:nvPr/>
        </p:nvSpPr>
        <p:spPr>
          <a:xfrm>
            <a:off x="1907261" y="4775183"/>
            <a:ext cx="3938066" cy="748988"/>
          </a:xfrm>
          <a:prstGeom prst="rect">
            <a:avLst/>
          </a:prstGeom>
          <a:noFill/>
        </p:spPr>
        <p:txBody>
          <a:bodyPr wrap="none" rtlCol="0">
            <a:spAutoFit/>
          </a:bodyPr>
          <a:lstStyle/>
          <a:p>
            <a:r>
              <a:rPr lang="en-US" sz="4267" dirty="0"/>
              <a:t>‘s:      Parameters</a:t>
            </a:r>
          </a:p>
        </p:txBody>
      </p:sp>
      <p:graphicFrame>
        <p:nvGraphicFramePr>
          <p:cNvPr id="14" name="Table 13"/>
          <p:cNvGraphicFramePr>
            <a:graphicFrameLocks noGrp="1"/>
          </p:cNvGraphicFramePr>
          <p:nvPr/>
        </p:nvGraphicFramePr>
        <p:xfrm>
          <a:off x="4368800" y="279400"/>
          <a:ext cx="7112000" cy="3098800"/>
        </p:xfrm>
        <a:graphic>
          <a:graphicData uri="http://schemas.openxmlformats.org/drawingml/2006/table">
            <a:tbl>
              <a:tblPr>
                <a:tableStyleId>{2D5ABB26-0587-4C30-8999-92F81FD0307C}</a:tableStyleId>
              </a:tblPr>
              <a:tblGrid>
                <a:gridCol w="3188137">
                  <a:extLst>
                    <a:ext uri="{9D8B030D-6E8A-4147-A177-3AD203B41FA5}">
                      <a16:colId xmlns:a16="http://schemas.microsoft.com/office/drawing/2014/main" val="20000"/>
                    </a:ext>
                  </a:extLst>
                </a:gridCol>
                <a:gridCol w="3923863">
                  <a:extLst>
                    <a:ext uri="{9D8B030D-6E8A-4147-A177-3AD203B41FA5}">
                      <a16:colId xmlns:a16="http://schemas.microsoft.com/office/drawing/2014/main" val="20001"/>
                    </a:ext>
                  </a:extLst>
                </a:gridCol>
              </a:tblGrid>
              <a:tr h="609600">
                <a:tc>
                  <a:txBody>
                    <a:bodyPr/>
                    <a:lstStyle/>
                    <a:p>
                      <a:pPr algn="ctr" fontAlgn="b"/>
                      <a:r>
                        <a:rPr lang="en-US" sz="3200" b="1" u="none" strike="noStrike" dirty="0">
                          <a:effectLst/>
                        </a:rPr>
                        <a:t>Size in</a:t>
                      </a:r>
                      <a:r>
                        <a:rPr lang="en-US" sz="3200" b="1" u="none" strike="noStrike" baseline="0" dirty="0">
                          <a:effectLst/>
                        </a:rPr>
                        <a:t> </a:t>
                      </a:r>
                      <a:r>
                        <a:rPr lang="en-US" sz="3200" b="1" u="none" strike="noStrike" dirty="0">
                          <a:effectLst/>
                        </a:rPr>
                        <a:t>feet</a:t>
                      </a:r>
                      <a:r>
                        <a:rPr lang="en-US" sz="3200" b="1" u="none" strike="noStrike" baseline="30000" dirty="0">
                          <a:effectLst/>
                        </a:rPr>
                        <a:t>2</a:t>
                      </a:r>
                      <a:r>
                        <a:rPr lang="en-US" sz="3200" b="1" u="none" strike="noStrike" dirty="0">
                          <a:effectLst/>
                        </a:rPr>
                        <a:t> (</a:t>
                      </a:r>
                      <a:r>
                        <a:rPr lang="en-US" sz="3200" b="0" u="none" strike="noStrike" dirty="0">
                          <a:effectLst/>
                        </a:rPr>
                        <a:t>x</a:t>
                      </a:r>
                      <a:r>
                        <a:rPr lang="en-US" sz="3200" b="1" u="none" strike="noStrike" dirty="0">
                          <a:effectLst/>
                        </a:rPr>
                        <a:t>)</a:t>
                      </a:r>
                      <a:endParaRPr lang="en-US" sz="3200" b="1" i="0" u="none" strike="noStrike" dirty="0">
                        <a:solidFill>
                          <a:srgbClr val="000000"/>
                        </a:solidFill>
                        <a:effectLst/>
                        <a:latin typeface="Calibri"/>
                      </a:endParaRPr>
                    </a:p>
                  </a:txBody>
                  <a:tcPr marL="10160" marR="10160" marT="1016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3200" b="1" u="none" strike="noStrike" dirty="0">
                          <a:effectLst/>
                        </a:rPr>
                        <a:t>Price ($) in 1000's (</a:t>
                      </a:r>
                      <a:r>
                        <a:rPr lang="en-US" sz="3200" b="0" u="none" strike="noStrike" dirty="0">
                          <a:effectLst/>
                        </a:rPr>
                        <a:t>y</a:t>
                      </a:r>
                      <a:r>
                        <a:rPr lang="en-US" sz="3200" b="1" u="none" strike="noStrike" dirty="0">
                          <a:effectLst/>
                        </a:rPr>
                        <a:t>)</a:t>
                      </a:r>
                      <a:endParaRPr lang="en-US" sz="3200" b="1" i="0" u="none" strike="noStrike" dirty="0">
                        <a:solidFill>
                          <a:srgbClr val="000000"/>
                        </a:solidFill>
                        <a:effectLst/>
                        <a:latin typeface="Calibri"/>
                      </a:endParaRPr>
                    </a:p>
                  </a:txBody>
                  <a:tcPr marL="10160" marR="10160" marT="1016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97840">
                <a:tc>
                  <a:txBody>
                    <a:bodyPr/>
                    <a:lstStyle/>
                    <a:p>
                      <a:pPr algn="ctr" fontAlgn="b"/>
                      <a:r>
                        <a:rPr lang="en-US" sz="3200" u="none" strike="noStrike" dirty="0">
                          <a:effectLst/>
                        </a:rPr>
                        <a:t>2104</a:t>
                      </a:r>
                      <a:endParaRPr lang="en-US" sz="3200" b="0" i="0" u="none" strike="noStrike" dirty="0">
                        <a:solidFill>
                          <a:srgbClr val="000000"/>
                        </a:solidFill>
                        <a:effectLst/>
                        <a:latin typeface="Calibri"/>
                      </a:endParaRPr>
                    </a:p>
                  </a:txBody>
                  <a:tcPr marL="10160" marR="10160" marT="1016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3200" b="0" i="0" u="none" strike="noStrike" dirty="0">
                          <a:solidFill>
                            <a:schemeClr val="tx1"/>
                          </a:solidFill>
                          <a:effectLst/>
                          <a:latin typeface="+mn-lt"/>
                        </a:rPr>
                        <a:t>460</a:t>
                      </a:r>
                      <a:endParaRPr lang="en-US" sz="3200" b="0" i="0" u="none" strike="noStrike" dirty="0">
                        <a:solidFill>
                          <a:srgbClr val="000000"/>
                        </a:solidFill>
                        <a:effectLst/>
                        <a:latin typeface="Calibri"/>
                      </a:endParaRPr>
                    </a:p>
                  </a:txBody>
                  <a:tcPr marL="10160" marR="10160" marT="1016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97840">
                <a:tc>
                  <a:txBody>
                    <a:bodyPr/>
                    <a:lstStyle/>
                    <a:p>
                      <a:pPr algn="ctr" fontAlgn="b"/>
                      <a:r>
                        <a:rPr lang="en-US" sz="3200" u="none" strike="noStrike" dirty="0">
                          <a:effectLst/>
                        </a:rPr>
                        <a:t>1416</a:t>
                      </a:r>
                      <a:endParaRPr lang="en-US" sz="3200" b="0" i="0" u="none" strike="noStrike" dirty="0">
                        <a:solidFill>
                          <a:srgbClr val="000000"/>
                        </a:solidFill>
                        <a:effectLst/>
                        <a:latin typeface="Calibri"/>
                      </a:endParaRPr>
                    </a:p>
                  </a:txBody>
                  <a:tcPr marL="10160" marR="10160" marT="10160" marB="0" anchor="b">
                    <a:lnR w="12700" cap="flat" cmpd="sng" algn="ctr">
                      <a:solidFill>
                        <a:schemeClr val="tx1"/>
                      </a:solidFill>
                      <a:prstDash val="solid"/>
                      <a:round/>
                      <a:headEnd type="none" w="med" len="med"/>
                      <a:tailEnd type="none" w="med" len="med"/>
                    </a:lnR>
                  </a:tcPr>
                </a:tc>
                <a:tc>
                  <a:txBody>
                    <a:bodyPr/>
                    <a:lstStyle/>
                    <a:p>
                      <a:pPr algn="ctr" fontAlgn="b"/>
                      <a:r>
                        <a:rPr lang="en-US" sz="3200" u="none" strike="noStrike" dirty="0">
                          <a:effectLst/>
                        </a:rPr>
                        <a:t>232</a:t>
                      </a:r>
                      <a:endParaRPr lang="en-US" sz="3200" b="0" i="0" u="none" strike="noStrike" dirty="0">
                        <a:solidFill>
                          <a:srgbClr val="000000"/>
                        </a:solidFill>
                        <a:effectLst/>
                        <a:latin typeface="Calibri"/>
                      </a:endParaRPr>
                    </a:p>
                  </a:txBody>
                  <a:tcPr marL="10160" marR="10160" marT="1016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497840">
                <a:tc>
                  <a:txBody>
                    <a:bodyPr/>
                    <a:lstStyle/>
                    <a:p>
                      <a:pPr algn="ctr" fontAlgn="b"/>
                      <a:r>
                        <a:rPr lang="en-US" sz="3200" u="none" strike="noStrike" dirty="0">
                          <a:effectLst/>
                        </a:rPr>
                        <a:t>1534</a:t>
                      </a:r>
                      <a:endParaRPr lang="en-US" sz="3200" b="0" i="0" u="none" strike="noStrike" dirty="0">
                        <a:solidFill>
                          <a:srgbClr val="000000"/>
                        </a:solidFill>
                        <a:effectLst/>
                        <a:latin typeface="Calibri"/>
                      </a:endParaRPr>
                    </a:p>
                  </a:txBody>
                  <a:tcPr marL="10160" marR="10160" marT="10160" marB="0" anchor="b">
                    <a:lnR w="12700" cap="flat" cmpd="sng" algn="ctr">
                      <a:solidFill>
                        <a:schemeClr val="tx1"/>
                      </a:solidFill>
                      <a:prstDash val="solid"/>
                      <a:round/>
                      <a:headEnd type="none" w="med" len="med"/>
                      <a:tailEnd type="none" w="med" len="med"/>
                    </a:lnR>
                  </a:tcPr>
                </a:tc>
                <a:tc>
                  <a:txBody>
                    <a:bodyPr/>
                    <a:lstStyle/>
                    <a:p>
                      <a:pPr algn="ctr" fontAlgn="b"/>
                      <a:r>
                        <a:rPr lang="en-US" sz="3200" u="none" strike="noStrike" dirty="0">
                          <a:effectLst/>
                        </a:rPr>
                        <a:t>315</a:t>
                      </a:r>
                      <a:endParaRPr lang="en-US" sz="3200" b="0" i="0" u="none" strike="noStrike" dirty="0">
                        <a:solidFill>
                          <a:srgbClr val="000000"/>
                        </a:solidFill>
                        <a:effectLst/>
                        <a:latin typeface="Calibri"/>
                      </a:endParaRPr>
                    </a:p>
                  </a:txBody>
                  <a:tcPr marL="10160" marR="10160" marT="1016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497840">
                <a:tc>
                  <a:txBody>
                    <a:bodyPr/>
                    <a:lstStyle/>
                    <a:p>
                      <a:pPr algn="ctr" fontAlgn="b"/>
                      <a:r>
                        <a:rPr lang="en-US" sz="3200" u="none" strike="noStrike" dirty="0">
                          <a:effectLst/>
                        </a:rPr>
                        <a:t>852</a:t>
                      </a:r>
                      <a:endParaRPr lang="en-US" sz="3200" b="0" i="0" u="none" strike="noStrike" dirty="0">
                        <a:solidFill>
                          <a:srgbClr val="000000"/>
                        </a:solidFill>
                        <a:effectLst/>
                        <a:latin typeface="Calibri"/>
                      </a:endParaRPr>
                    </a:p>
                  </a:txBody>
                  <a:tcPr marL="10160" marR="10160" marT="10160" marB="0" anchor="b">
                    <a:lnR w="12700" cap="flat" cmpd="sng" algn="ctr">
                      <a:solidFill>
                        <a:schemeClr val="tx1"/>
                      </a:solidFill>
                      <a:prstDash val="solid"/>
                      <a:round/>
                      <a:headEnd type="none" w="med" len="med"/>
                      <a:tailEnd type="none" w="med" len="med"/>
                    </a:lnR>
                  </a:tcPr>
                </a:tc>
                <a:tc>
                  <a:txBody>
                    <a:bodyPr/>
                    <a:lstStyle/>
                    <a:p>
                      <a:pPr algn="ctr" fontAlgn="b"/>
                      <a:r>
                        <a:rPr lang="en-US" sz="3200" u="none" strike="noStrike" dirty="0">
                          <a:effectLst/>
                        </a:rPr>
                        <a:t>178</a:t>
                      </a:r>
                      <a:endParaRPr lang="en-US" sz="3200" b="0" i="0" u="none" strike="noStrike" dirty="0">
                        <a:solidFill>
                          <a:srgbClr val="000000"/>
                        </a:solidFill>
                        <a:effectLst/>
                        <a:latin typeface="Calibri"/>
                      </a:endParaRPr>
                    </a:p>
                  </a:txBody>
                  <a:tcPr marL="10160" marR="10160" marT="1016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497840">
                <a:tc>
                  <a:txBody>
                    <a:bodyPr/>
                    <a:lstStyle/>
                    <a:p>
                      <a:pPr algn="ctr" fontAlgn="b"/>
                      <a:r>
                        <a:rPr lang="en-US" sz="3200" u="none" strike="noStrike" dirty="0">
                          <a:effectLst/>
                        </a:rPr>
                        <a:t>…</a:t>
                      </a:r>
                      <a:endParaRPr lang="en-US" sz="3200" b="0" i="0" u="none" strike="noStrike" dirty="0">
                        <a:solidFill>
                          <a:srgbClr val="000000"/>
                        </a:solidFill>
                        <a:effectLst/>
                        <a:latin typeface="Calibri"/>
                      </a:endParaRPr>
                    </a:p>
                  </a:txBody>
                  <a:tcPr marL="10160" marR="10160" marT="10160" marB="0" anchor="b">
                    <a:lnR w="12700" cap="flat" cmpd="sng" algn="ctr">
                      <a:solidFill>
                        <a:schemeClr val="tx1"/>
                      </a:solidFill>
                      <a:prstDash val="solid"/>
                      <a:round/>
                      <a:headEnd type="none" w="med" len="med"/>
                      <a:tailEnd type="none" w="med" len="med"/>
                    </a:lnR>
                  </a:tcPr>
                </a:tc>
                <a:tc>
                  <a:txBody>
                    <a:bodyPr/>
                    <a:lstStyle/>
                    <a:p>
                      <a:pPr algn="ctr" fontAlgn="b"/>
                      <a:r>
                        <a:rPr lang="en-US" sz="3200" u="none" strike="noStrike" dirty="0">
                          <a:effectLst/>
                        </a:rPr>
                        <a:t>…</a:t>
                      </a:r>
                      <a:endParaRPr lang="en-US" sz="3200" b="0" i="0" u="none" strike="noStrike" dirty="0">
                        <a:solidFill>
                          <a:srgbClr val="000000"/>
                        </a:solidFill>
                        <a:effectLst/>
                        <a:latin typeface="Calibri"/>
                      </a:endParaRPr>
                    </a:p>
                  </a:txBody>
                  <a:tcPr marL="10160" marR="10160" marT="1016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2626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12800" y="683768"/>
            <a:ext cx="2935224" cy="408432"/>
          </a:xfrm>
          <a:prstGeom prst="rect">
            <a:avLst/>
          </a:prstGeom>
        </p:spPr>
      </p:pic>
      <p:graphicFrame>
        <p:nvGraphicFramePr>
          <p:cNvPr id="7" name="Chart 6"/>
          <p:cNvGraphicFramePr>
            <a:graphicFrameLocks/>
          </p:cNvGraphicFramePr>
          <p:nvPr/>
        </p:nvGraphicFramePr>
        <p:xfrm>
          <a:off x="287075" y="1408684"/>
          <a:ext cx="3776925" cy="3200400"/>
        </p:xfrm>
        <a:graphic>
          <a:graphicData uri="http://schemas.openxmlformats.org/drawingml/2006/chart">
            <c:chart xmlns:c="http://schemas.openxmlformats.org/drawingml/2006/chart" xmlns:r="http://schemas.openxmlformats.org/officeDocument/2006/relationships" r:id="rId7"/>
          </a:graphicData>
        </a:graphic>
      </p:graphicFrame>
      <p:pic>
        <p:nvPicPr>
          <p:cNvPr id="14" name="Picture 13"/>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727200" y="4727448"/>
            <a:ext cx="1392936" cy="835152"/>
          </a:xfrm>
          <a:prstGeom prst="rect">
            <a:avLst/>
          </a:prstGeom>
        </p:spPr>
      </p:pic>
      <p:pic>
        <p:nvPicPr>
          <p:cNvPr id="17" name="Picture 1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689600" y="4727448"/>
            <a:ext cx="1392936" cy="835152"/>
          </a:xfrm>
          <a:prstGeom prst="rect">
            <a:avLst/>
          </a:prstGeom>
        </p:spPr>
      </p:pic>
      <p:pic>
        <p:nvPicPr>
          <p:cNvPr id="18" name="Picture 17"/>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9550400" y="4727448"/>
            <a:ext cx="1392936" cy="835152"/>
          </a:xfrm>
          <a:prstGeom prst="rect">
            <a:avLst/>
          </a:prstGeom>
        </p:spPr>
      </p:pic>
      <p:graphicFrame>
        <p:nvGraphicFramePr>
          <p:cNvPr id="10" name="Chart 9"/>
          <p:cNvGraphicFramePr>
            <a:graphicFrameLocks/>
          </p:cNvGraphicFramePr>
          <p:nvPr/>
        </p:nvGraphicFramePr>
        <p:xfrm>
          <a:off x="4322740" y="1408684"/>
          <a:ext cx="3776925" cy="32004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1" name="Chart 10"/>
          <p:cNvGraphicFramePr>
            <a:graphicFrameLocks/>
          </p:cNvGraphicFramePr>
          <p:nvPr/>
        </p:nvGraphicFramePr>
        <p:xfrm>
          <a:off x="8358406" y="1408684"/>
          <a:ext cx="3776925" cy="3200400"/>
        </p:xfrm>
        <a:graphic>
          <a:graphicData uri="http://schemas.openxmlformats.org/drawingml/2006/chart">
            <c:chart xmlns:c="http://schemas.openxmlformats.org/drawingml/2006/chart" xmlns:r="http://schemas.openxmlformats.org/officeDocument/2006/relationships" r:id="rId12"/>
          </a:graphicData>
        </a:graphic>
      </p:graphicFrame>
    </p:spTree>
    <p:extLst>
      <p:ext uri="{BB962C8B-B14F-4D97-AF65-F5344CB8AC3E}">
        <p14:creationId xmlns:p14="http://schemas.microsoft.com/office/powerpoint/2010/main" val="18310848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V="1">
            <a:off x="1095460" y="1260661"/>
            <a:ext cx="0" cy="2844801"/>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100374" y="4133500"/>
            <a:ext cx="39624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63289" y="2817614"/>
            <a:ext cx="370614" cy="584775"/>
          </a:xfrm>
          <a:prstGeom prst="rect">
            <a:avLst/>
          </a:prstGeom>
          <a:noFill/>
        </p:spPr>
        <p:txBody>
          <a:bodyPr wrap="none" rtlCol="0">
            <a:spAutoFit/>
          </a:bodyPr>
          <a:lstStyle/>
          <a:p>
            <a:r>
              <a:rPr lang="en-US" sz="3200" dirty="0"/>
              <a:t>y</a:t>
            </a:r>
          </a:p>
        </p:txBody>
      </p:sp>
      <p:sp>
        <p:nvSpPr>
          <p:cNvPr id="9" name="TextBox 8"/>
          <p:cNvSpPr txBox="1"/>
          <p:nvPr/>
        </p:nvSpPr>
        <p:spPr>
          <a:xfrm>
            <a:off x="2929174" y="4031900"/>
            <a:ext cx="362600" cy="584775"/>
          </a:xfrm>
          <a:prstGeom prst="rect">
            <a:avLst/>
          </a:prstGeom>
          <a:noFill/>
        </p:spPr>
        <p:txBody>
          <a:bodyPr wrap="none" rtlCol="0">
            <a:spAutoFit/>
          </a:bodyPr>
          <a:lstStyle/>
          <a:p>
            <a:r>
              <a:rPr lang="en-US" sz="3200" dirty="0"/>
              <a:t>x</a:t>
            </a:r>
          </a:p>
        </p:txBody>
      </p:sp>
      <p:grpSp>
        <p:nvGrpSpPr>
          <p:cNvPr id="43" name="Group 42"/>
          <p:cNvGrpSpPr/>
          <p:nvPr/>
        </p:nvGrpSpPr>
        <p:grpSpPr>
          <a:xfrm>
            <a:off x="1298661" y="2238950"/>
            <a:ext cx="2415657" cy="1478515"/>
            <a:chOff x="1981200" y="760007"/>
            <a:chExt cx="1811743" cy="1108886"/>
          </a:xfrm>
        </p:grpSpPr>
        <p:grpSp>
          <p:nvGrpSpPr>
            <p:cNvPr id="25" name="Group 24"/>
            <p:cNvGrpSpPr/>
            <p:nvPr/>
          </p:nvGrpSpPr>
          <p:grpSpPr>
            <a:xfrm flipV="1">
              <a:off x="1981200" y="1733550"/>
              <a:ext cx="135343" cy="135343"/>
              <a:chOff x="5370863" y="1729085"/>
              <a:chExt cx="914400" cy="914400"/>
            </a:xfrm>
          </p:grpSpPr>
          <p:cxnSp>
            <p:nvCxnSpPr>
              <p:cNvPr id="26" name="Straight Connector 25"/>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flipV="1">
              <a:off x="2438400" y="1675773"/>
              <a:ext cx="135343" cy="135343"/>
              <a:chOff x="5370863" y="1729085"/>
              <a:chExt cx="914400" cy="914400"/>
            </a:xfrm>
          </p:grpSpPr>
          <p:cxnSp>
            <p:nvCxnSpPr>
              <p:cNvPr id="29" name="Straight Connector 28"/>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flipV="1">
              <a:off x="2535773" y="1358615"/>
              <a:ext cx="135343" cy="135343"/>
              <a:chOff x="5370863" y="1729085"/>
              <a:chExt cx="914400" cy="914400"/>
            </a:xfrm>
          </p:grpSpPr>
          <p:cxnSp>
            <p:nvCxnSpPr>
              <p:cNvPr id="32" name="Straight Connector 31"/>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flipV="1">
              <a:off x="3062986" y="1276350"/>
              <a:ext cx="135343" cy="135343"/>
              <a:chOff x="5370863" y="1729085"/>
              <a:chExt cx="914400" cy="914400"/>
            </a:xfrm>
          </p:grpSpPr>
          <p:cxnSp>
            <p:nvCxnSpPr>
              <p:cNvPr id="35" name="Straight Connector 34"/>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flipV="1">
              <a:off x="3429000" y="1058510"/>
              <a:ext cx="135343" cy="135343"/>
              <a:chOff x="5370863" y="1729085"/>
              <a:chExt cx="914400" cy="914400"/>
            </a:xfrm>
          </p:grpSpPr>
          <p:cxnSp>
            <p:nvCxnSpPr>
              <p:cNvPr id="38" name="Straight Connector 37"/>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flipV="1">
              <a:off x="3657600" y="760007"/>
              <a:ext cx="135343" cy="135343"/>
              <a:chOff x="5370863" y="1729085"/>
              <a:chExt cx="914400" cy="914400"/>
            </a:xfrm>
          </p:grpSpPr>
          <p:cxnSp>
            <p:nvCxnSpPr>
              <p:cNvPr id="41" name="Straight Connector 40"/>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44" name="TextBox 43"/>
          <p:cNvSpPr txBox="1"/>
          <p:nvPr/>
        </p:nvSpPr>
        <p:spPr>
          <a:xfrm>
            <a:off x="6365109" y="1717599"/>
            <a:ext cx="5777463" cy="1789541"/>
          </a:xfrm>
          <a:prstGeom prst="rect">
            <a:avLst/>
          </a:prstGeom>
          <a:noFill/>
        </p:spPr>
        <p:txBody>
          <a:bodyPr wrap="square" rtlCol="0">
            <a:spAutoFit/>
          </a:bodyPr>
          <a:lstStyle/>
          <a:p>
            <a:pPr marL="1071007" indent="-1071007"/>
            <a:r>
              <a:rPr lang="en-US" sz="3600" dirty="0"/>
              <a:t>Idea: Choose              so that                     	    is close to  for our training examples </a:t>
            </a:r>
          </a:p>
        </p:txBody>
      </p:sp>
      <p:pic>
        <p:nvPicPr>
          <p:cNvPr id="47" name="Picture 46">
            <a:extLst>
              <a:ext uri="{FF2B5EF4-FFF2-40B4-BE49-F238E27FC236}">
                <a16:creationId xmlns:a16="http://schemas.microsoft.com/office/drawing/2014/main" id="{47373106-CB91-754E-89C8-FE2C87B89216}"/>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810116" y="5236311"/>
            <a:ext cx="5080000" cy="713905"/>
          </a:xfrm>
          <a:prstGeom prst="rect">
            <a:avLst/>
          </a:prstGeom>
        </p:spPr>
      </p:pic>
      <p:pic>
        <p:nvPicPr>
          <p:cNvPr id="50" name="Picture 49">
            <a:extLst>
              <a:ext uri="{FF2B5EF4-FFF2-40B4-BE49-F238E27FC236}">
                <a16:creationId xmlns:a16="http://schemas.microsoft.com/office/drawing/2014/main" id="{D50D05F0-0C3B-CB40-81F2-0BBDCB462910}"/>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9140307" y="1815641"/>
            <a:ext cx="1052472" cy="447860"/>
          </a:xfrm>
          <a:prstGeom prst="rect">
            <a:avLst/>
          </a:prstGeom>
        </p:spPr>
      </p:pic>
      <p:pic>
        <p:nvPicPr>
          <p:cNvPr id="55" name="Picture 54">
            <a:extLst>
              <a:ext uri="{FF2B5EF4-FFF2-40B4-BE49-F238E27FC236}">
                <a16:creationId xmlns:a16="http://schemas.microsoft.com/office/drawing/2014/main" id="{8C3C5BF8-BB42-9646-98D5-79CBF2EC0D63}"/>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509998" y="2406618"/>
            <a:ext cx="946789" cy="391228"/>
          </a:xfrm>
          <a:prstGeom prst="rect">
            <a:avLst/>
          </a:prstGeom>
        </p:spPr>
      </p:pic>
      <p:sp>
        <p:nvSpPr>
          <p:cNvPr id="56" name="TextBox 55">
            <a:extLst>
              <a:ext uri="{FF2B5EF4-FFF2-40B4-BE49-F238E27FC236}">
                <a16:creationId xmlns:a16="http://schemas.microsoft.com/office/drawing/2014/main" id="{58156D70-2815-1D44-88A0-72AA8A9F8524}"/>
              </a:ext>
            </a:extLst>
          </p:cNvPr>
          <p:cNvSpPr txBox="1"/>
          <p:nvPr/>
        </p:nvSpPr>
        <p:spPr>
          <a:xfrm>
            <a:off x="6300622" y="4401269"/>
            <a:ext cx="5777463" cy="646331"/>
          </a:xfrm>
          <a:prstGeom prst="rect">
            <a:avLst/>
          </a:prstGeom>
          <a:noFill/>
        </p:spPr>
        <p:txBody>
          <a:bodyPr wrap="square" rtlCol="0">
            <a:spAutoFit/>
          </a:bodyPr>
          <a:lstStyle/>
          <a:p>
            <a:pPr marL="1071007" indent="-1071007"/>
            <a:r>
              <a:rPr lang="en-US" sz="3600" b="1" dirty="0"/>
              <a:t>Cost function: </a:t>
            </a:r>
          </a:p>
        </p:txBody>
      </p:sp>
      <p:sp>
        <p:nvSpPr>
          <p:cNvPr id="57" name="TextBox 56">
            <a:extLst>
              <a:ext uri="{FF2B5EF4-FFF2-40B4-BE49-F238E27FC236}">
                <a16:creationId xmlns:a16="http://schemas.microsoft.com/office/drawing/2014/main" id="{B69F6AAC-9A21-7E41-810F-CA631879B98F}"/>
              </a:ext>
            </a:extLst>
          </p:cNvPr>
          <p:cNvSpPr txBox="1"/>
          <p:nvPr/>
        </p:nvSpPr>
        <p:spPr>
          <a:xfrm>
            <a:off x="325541" y="132960"/>
            <a:ext cx="8943474" cy="748988"/>
          </a:xfrm>
          <a:prstGeom prst="rect">
            <a:avLst/>
          </a:prstGeom>
          <a:noFill/>
        </p:spPr>
        <p:txBody>
          <a:bodyPr wrap="none" rtlCol="0">
            <a:spAutoFit/>
          </a:bodyPr>
          <a:lstStyle/>
          <a:p>
            <a:r>
              <a:rPr lang="en-US" sz="4267" dirty="0"/>
              <a:t>How to choose the model parameters?</a:t>
            </a:r>
          </a:p>
        </p:txBody>
      </p:sp>
    </p:spTree>
    <p:extLst>
      <p:ext uri="{BB962C8B-B14F-4D97-AF65-F5344CB8AC3E}">
        <p14:creationId xmlns:p14="http://schemas.microsoft.com/office/powerpoint/2010/main" val="273388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V="1">
            <a:off x="1095460" y="1260661"/>
            <a:ext cx="0" cy="2844801"/>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100374" y="4133500"/>
            <a:ext cx="39624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63289" y="2817614"/>
            <a:ext cx="370614" cy="584775"/>
          </a:xfrm>
          <a:prstGeom prst="rect">
            <a:avLst/>
          </a:prstGeom>
          <a:noFill/>
        </p:spPr>
        <p:txBody>
          <a:bodyPr wrap="none" rtlCol="0">
            <a:spAutoFit/>
          </a:bodyPr>
          <a:lstStyle/>
          <a:p>
            <a:r>
              <a:rPr lang="en-US" sz="3200" dirty="0"/>
              <a:t>y</a:t>
            </a:r>
          </a:p>
        </p:txBody>
      </p:sp>
      <p:sp>
        <p:nvSpPr>
          <p:cNvPr id="9" name="TextBox 8"/>
          <p:cNvSpPr txBox="1"/>
          <p:nvPr/>
        </p:nvSpPr>
        <p:spPr>
          <a:xfrm>
            <a:off x="2929174" y="4031900"/>
            <a:ext cx="362600" cy="584775"/>
          </a:xfrm>
          <a:prstGeom prst="rect">
            <a:avLst/>
          </a:prstGeom>
          <a:noFill/>
        </p:spPr>
        <p:txBody>
          <a:bodyPr wrap="none" rtlCol="0">
            <a:spAutoFit/>
          </a:bodyPr>
          <a:lstStyle/>
          <a:p>
            <a:r>
              <a:rPr lang="en-US" sz="3200" dirty="0"/>
              <a:t>x</a:t>
            </a:r>
          </a:p>
        </p:txBody>
      </p:sp>
      <p:grpSp>
        <p:nvGrpSpPr>
          <p:cNvPr id="43" name="Group 42"/>
          <p:cNvGrpSpPr/>
          <p:nvPr/>
        </p:nvGrpSpPr>
        <p:grpSpPr>
          <a:xfrm>
            <a:off x="1298661" y="2238950"/>
            <a:ext cx="2415657" cy="1478515"/>
            <a:chOff x="1981200" y="760007"/>
            <a:chExt cx="1811743" cy="1108886"/>
          </a:xfrm>
        </p:grpSpPr>
        <p:grpSp>
          <p:nvGrpSpPr>
            <p:cNvPr id="25" name="Group 24"/>
            <p:cNvGrpSpPr/>
            <p:nvPr/>
          </p:nvGrpSpPr>
          <p:grpSpPr>
            <a:xfrm flipV="1">
              <a:off x="1981200" y="1733550"/>
              <a:ext cx="135343" cy="135343"/>
              <a:chOff x="5370863" y="1729085"/>
              <a:chExt cx="914400" cy="914400"/>
            </a:xfrm>
          </p:grpSpPr>
          <p:cxnSp>
            <p:nvCxnSpPr>
              <p:cNvPr id="26" name="Straight Connector 25"/>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flipV="1">
              <a:off x="2438400" y="1675773"/>
              <a:ext cx="135343" cy="135343"/>
              <a:chOff x="5370863" y="1729085"/>
              <a:chExt cx="914400" cy="914400"/>
            </a:xfrm>
          </p:grpSpPr>
          <p:cxnSp>
            <p:nvCxnSpPr>
              <p:cNvPr id="29" name="Straight Connector 28"/>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flipV="1">
              <a:off x="2535773" y="1358615"/>
              <a:ext cx="135343" cy="135343"/>
              <a:chOff x="5370863" y="1729085"/>
              <a:chExt cx="914400" cy="914400"/>
            </a:xfrm>
          </p:grpSpPr>
          <p:cxnSp>
            <p:nvCxnSpPr>
              <p:cNvPr id="32" name="Straight Connector 31"/>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flipV="1">
              <a:off x="3062986" y="1276350"/>
              <a:ext cx="135343" cy="135343"/>
              <a:chOff x="5370863" y="1729085"/>
              <a:chExt cx="914400" cy="914400"/>
            </a:xfrm>
          </p:grpSpPr>
          <p:cxnSp>
            <p:nvCxnSpPr>
              <p:cNvPr id="35" name="Straight Connector 34"/>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flipV="1">
              <a:off x="3429000" y="1058510"/>
              <a:ext cx="135343" cy="135343"/>
              <a:chOff x="5370863" y="1729085"/>
              <a:chExt cx="914400" cy="914400"/>
            </a:xfrm>
          </p:grpSpPr>
          <p:cxnSp>
            <p:nvCxnSpPr>
              <p:cNvPr id="38" name="Straight Connector 37"/>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flipV="1">
              <a:off x="3657600" y="760007"/>
              <a:ext cx="135343" cy="135343"/>
              <a:chOff x="5370863" y="1729085"/>
              <a:chExt cx="914400" cy="914400"/>
            </a:xfrm>
          </p:grpSpPr>
          <p:cxnSp>
            <p:nvCxnSpPr>
              <p:cNvPr id="41" name="Straight Connector 40"/>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pic>
        <p:nvPicPr>
          <p:cNvPr id="47" name="Picture 46">
            <a:extLst>
              <a:ext uri="{FF2B5EF4-FFF2-40B4-BE49-F238E27FC236}">
                <a16:creationId xmlns:a16="http://schemas.microsoft.com/office/drawing/2014/main" id="{47373106-CB91-754E-89C8-FE2C87B89216}"/>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810116" y="4307162"/>
            <a:ext cx="5080000" cy="713906"/>
          </a:xfrm>
          <a:prstGeom prst="rect">
            <a:avLst/>
          </a:prstGeom>
        </p:spPr>
      </p:pic>
      <p:sp>
        <p:nvSpPr>
          <p:cNvPr id="56" name="TextBox 55">
            <a:extLst>
              <a:ext uri="{FF2B5EF4-FFF2-40B4-BE49-F238E27FC236}">
                <a16:creationId xmlns:a16="http://schemas.microsoft.com/office/drawing/2014/main" id="{58156D70-2815-1D44-88A0-72AA8A9F8524}"/>
              </a:ext>
            </a:extLst>
          </p:cNvPr>
          <p:cNvSpPr txBox="1"/>
          <p:nvPr/>
        </p:nvSpPr>
        <p:spPr>
          <a:xfrm>
            <a:off x="6300622" y="3472121"/>
            <a:ext cx="5777463" cy="523220"/>
          </a:xfrm>
          <a:prstGeom prst="rect">
            <a:avLst/>
          </a:prstGeom>
          <a:noFill/>
        </p:spPr>
        <p:txBody>
          <a:bodyPr wrap="square" rtlCol="0">
            <a:spAutoFit/>
          </a:bodyPr>
          <a:lstStyle/>
          <a:p>
            <a:pPr marL="1071007" indent="-1071007"/>
            <a:r>
              <a:rPr lang="en-US" sz="2800" dirty="0"/>
              <a:t>Mean squared error</a:t>
            </a:r>
            <a:r>
              <a:rPr lang="en-US" sz="2800" b="1" dirty="0"/>
              <a:t> (MSE)</a:t>
            </a:r>
          </a:p>
        </p:txBody>
      </p:sp>
      <p:sp>
        <p:nvSpPr>
          <p:cNvPr id="57" name="TextBox 56">
            <a:extLst>
              <a:ext uri="{FF2B5EF4-FFF2-40B4-BE49-F238E27FC236}">
                <a16:creationId xmlns:a16="http://schemas.microsoft.com/office/drawing/2014/main" id="{B69F6AAC-9A21-7E41-810F-CA631879B98F}"/>
              </a:ext>
            </a:extLst>
          </p:cNvPr>
          <p:cNvSpPr txBox="1"/>
          <p:nvPr/>
        </p:nvSpPr>
        <p:spPr>
          <a:xfrm>
            <a:off x="325541" y="132960"/>
            <a:ext cx="7768473" cy="748988"/>
          </a:xfrm>
          <a:prstGeom prst="rect">
            <a:avLst/>
          </a:prstGeom>
          <a:noFill/>
        </p:spPr>
        <p:txBody>
          <a:bodyPr wrap="none" rtlCol="0">
            <a:spAutoFit/>
          </a:bodyPr>
          <a:lstStyle/>
          <a:p>
            <a:r>
              <a:rPr lang="en-US" sz="4267" b="1" dirty="0">
                <a:latin typeface="Arial" panose="020B0604020202020204" pitchFamily="34" charset="0"/>
                <a:cs typeface="Arial" panose="020B0604020202020204" pitchFamily="34" charset="0"/>
              </a:rPr>
              <a:t>Introducing the cost function</a:t>
            </a:r>
          </a:p>
        </p:txBody>
      </p:sp>
      <p:sp>
        <p:nvSpPr>
          <p:cNvPr id="45" name="TextBox 44">
            <a:extLst>
              <a:ext uri="{FF2B5EF4-FFF2-40B4-BE49-F238E27FC236}">
                <a16:creationId xmlns:a16="http://schemas.microsoft.com/office/drawing/2014/main" id="{53AD34F2-A74F-CD44-829A-F982937536A1}"/>
              </a:ext>
            </a:extLst>
          </p:cNvPr>
          <p:cNvSpPr txBox="1"/>
          <p:nvPr/>
        </p:nvSpPr>
        <p:spPr>
          <a:xfrm>
            <a:off x="6300621" y="1263021"/>
            <a:ext cx="5777463" cy="1384995"/>
          </a:xfrm>
          <a:prstGeom prst="rect">
            <a:avLst/>
          </a:prstGeom>
          <a:noFill/>
        </p:spPr>
        <p:txBody>
          <a:bodyPr wrap="square" rtlCol="0">
            <a:spAutoFit/>
          </a:bodyPr>
          <a:lstStyle/>
          <a:p>
            <a:r>
              <a:rPr lang="en-US" sz="2800" b="1" dirty="0"/>
              <a:t>Cost function </a:t>
            </a:r>
            <a:r>
              <a:rPr lang="en-US" sz="2800" dirty="0"/>
              <a:t>measures how well the model fits the training data given the model parameters</a:t>
            </a:r>
          </a:p>
        </p:txBody>
      </p:sp>
      <p:sp>
        <p:nvSpPr>
          <p:cNvPr id="49" name="TextBox 48">
            <a:extLst>
              <a:ext uri="{FF2B5EF4-FFF2-40B4-BE49-F238E27FC236}">
                <a16:creationId xmlns:a16="http://schemas.microsoft.com/office/drawing/2014/main" id="{6A7186B9-B61E-634C-BB60-C603F990022F}"/>
              </a:ext>
            </a:extLst>
          </p:cNvPr>
          <p:cNvSpPr txBox="1"/>
          <p:nvPr/>
        </p:nvSpPr>
        <p:spPr>
          <a:xfrm>
            <a:off x="6300620" y="5314759"/>
            <a:ext cx="5777463" cy="1384995"/>
          </a:xfrm>
          <a:prstGeom prst="rect">
            <a:avLst/>
          </a:prstGeom>
          <a:noFill/>
        </p:spPr>
        <p:txBody>
          <a:bodyPr wrap="square" rtlCol="0">
            <a:spAutoFit/>
          </a:bodyPr>
          <a:lstStyle/>
          <a:p>
            <a:r>
              <a:rPr lang="en-US" sz="2800" dirty="0"/>
              <a:t>Measures the mean squared distance between the true labels and the predictions</a:t>
            </a:r>
          </a:p>
        </p:txBody>
      </p:sp>
    </p:spTree>
    <p:extLst>
      <p:ext uri="{BB962C8B-B14F-4D97-AF65-F5344CB8AC3E}">
        <p14:creationId xmlns:p14="http://schemas.microsoft.com/office/powerpoint/2010/main" val="167412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219199" y="1193800"/>
            <a:ext cx="3015311" cy="419576"/>
          </a:xfrm>
          <a:prstGeom prst="rect">
            <a:avLst/>
          </a:prstGeom>
        </p:spPr>
      </p:pic>
      <p:sp>
        <p:nvSpPr>
          <p:cNvPr id="10" name="TextBox 9"/>
          <p:cNvSpPr txBox="1"/>
          <p:nvPr/>
        </p:nvSpPr>
        <p:spPr>
          <a:xfrm>
            <a:off x="406400" y="482601"/>
            <a:ext cx="2143536" cy="584775"/>
          </a:xfrm>
          <a:prstGeom prst="rect">
            <a:avLst/>
          </a:prstGeom>
          <a:noFill/>
        </p:spPr>
        <p:txBody>
          <a:bodyPr wrap="none" rtlCol="0">
            <a:spAutoFit/>
          </a:bodyPr>
          <a:lstStyle/>
          <a:p>
            <a:r>
              <a:rPr lang="en-US" sz="3200" dirty="0"/>
              <a:t>Hypothesis:</a:t>
            </a:r>
          </a:p>
        </p:txBody>
      </p:sp>
      <p:pic>
        <p:nvPicPr>
          <p:cNvPr id="20" name="Picture 19"/>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250613" y="2646861"/>
            <a:ext cx="882988" cy="375740"/>
          </a:xfrm>
          <a:prstGeom prst="rect">
            <a:avLst/>
          </a:prstGeom>
        </p:spPr>
      </p:pic>
      <p:sp>
        <p:nvSpPr>
          <p:cNvPr id="15" name="TextBox 14"/>
          <p:cNvSpPr txBox="1"/>
          <p:nvPr/>
        </p:nvSpPr>
        <p:spPr>
          <a:xfrm>
            <a:off x="406400" y="1970750"/>
            <a:ext cx="2189638" cy="584775"/>
          </a:xfrm>
          <a:prstGeom prst="rect">
            <a:avLst/>
          </a:prstGeom>
          <a:noFill/>
        </p:spPr>
        <p:txBody>
          <a:bodyPr wrap="none" rtlCol="0">
            <a:spAutoFit/>
          </a:bodyPr>
          <a:lstStyle/>
          <a:p>
            <a:r>
              <a:rPr lang="en-US" sz="3200" dirty="0"/>
              <a:t>Parameters:</a:t>
            </a:r>
          </a:p>
        </p:txBody>
      </p:sp>
      <p:pic>
        <p:nvPicPr>
          <p:cNvPr id="13" name="Picture 1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219200" y="4054856"/>
            <a:ext cx="5080000" cy="713905"/>
          </a:xfrm>
          <a:prstGeom prst="rect">
            <a:avLst/>
          </a:prstGeom>
        </p:spPr>
      </p:pic>
      <p:sp>
        <p:nvSpPr>
          <p:cNvPr id="17" name="TextBox 16"/>
          <p:cNvSpPr txBox="1"/>
          <p:nvPr/>
        </p:nvSpPr>
        <p:spPr>
          <a:xfrm>
            <a:off x="406400" y="3458899"/>
            <a:ext cx="2578142" cy="584775"/>
          </a:xfrm>
          <a:prstGeom prst="rect">
            <a:avLst/>
          </a:prstGeom>
          <a:noFill/>
        </p:spPr>
        <p:txBody>
          <a:bodyPr wrap="none" rtlCol="0">
            <a:spAutoFit/>
          </a:bodyPr>
          <a:lstStyle/>
          <a:p>
            <a:r>
              <a:rPr lang="en-US" sz="3200" dirty="0"/>
              <a:t>Cost Function:</a:t>
            </a:r>
          </a:p>
        </p:txBody>
      </p:sp>
      <p:pic>
        <p:nvPicPr>
          <p:cNvPr id="7" name="Picture 6"/>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614424" y="5225512"/>
            <a:ext cx="3247017" cy="641889"/>
          </a:xfrm>
          <a:prstGeom prst="rect">
            <a:avLst/>
          </a:prstGeom>
        </p:spPr>
      </p:pic>
      <p:sp>
        <p:nvSpPr>
          <p:cNvPr id="19" name="TextBox 18"/>
          <p:cNvSpPr txBox="1"/>
          <p:nvPr/>
        </p:nvSpPr>
        <p:spPr>
          <a:xfrm>
            <a:off x="406400" y="5102719"/>
            <a:ext cx="1063112" cy="584775"/>
          </a:xfrm>
          <a:prstGeom prst="rect">
            <a:avLst/>
          </a:prstGeom>
          <a:noFill/>
        </p:spPr>
        <p:txBody>
          <a:bodyPr wrap="none" rtlCol="0">
            <a:spAutoFit/>
          </a:bodyPr>
          <a:lstStyle/>
          <a:p>
            <a:r>
              <a:rPr lang="en-US" sz="3200" dirty="0"/>
              <a:t>Goal:</a:t>
            </a:r>
          </a:p>
        </p:txBody>
      </p:sp>
      <p:cxnSp>
        <p:nvCxnSpPr>
          <p:cNvPr id="30" name="Straight Connector 29"/>
          <p:cNvCxnSpPr/>
          <p:nvPr/>
        </p:nvCxnSpPr>
        <p:spPr>
          <a:xfrm>
            <a:off x="6807200" y="755733"/>
            <a:ext cx="0" cy="52832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127951" y="1092200"/>
            <a:ext cx="2399216" cy="474181"/>
          </a:xfrm>
          <a:prstGeom prst="rect">
            <a:avLst/>
          </a:prstGeom>
        </p:spPr>
      </p:pic>
      <p:pic>
        <p:nvPicPr>
          <p:cNvPr id="37" name="Picture 36"/>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112000" y="2514600"/>
            <a:ext cx="357405" cy="403408"/>
          </a:xfrm>
          <a:prstGeom prst="rect">
            <a:avLst/>
          </a:prstGeom>
        </p:spPr>
      </p:pic>
      <p:pic>
        <p:nvPicPr>
          <p:cNvPr id="14" name="Picture 13"/>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010401" y="3942985"/>
            <a:ext cx="4988559" cy="769756"/>
          </a:xfrm>
          <a:prstGeom prst="rect">
            <a:avLst/>
          </a:prstGeom>
        </p:spPr>
      </p:pic>
      <p:pic>
        <p:nvPicPr>
          <p:cNvPr id="9" name="Picture 8"/>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7010400" y="5202728"/>
            <a:ext cx="2844800" cy="664673"/>
          </a:xfrm>
          <a:prstGeom prst="rect">
            <a:avLst/>
          </a:prstGeom>
        </p:spPr>
      </p:pic>
      <p:sp>
        <p:nvSpPr>
          <p:cNvPr id="35" name="TextBox 34"/>
          <p:cNvSpPr txBox="1"/>
          <p:nvPr/>
        </p:nvSpPr>
        <p:spPr>
          <a:xfrm>
            <a:off x="8331201" y="76201"/>
            <a:ext cx="1842171" cy="584775"/>
          </a:xfrm>
          <a:prstGeom prst="rect">
            <a:avLst/>
          </a:prstGeom>
          <a:noFill/>
        </p:spPr>
        <p:txBody>
          <a:bodyPr wrap="none" rtlCol="0">
            <a:spAutoFit/>
          </a:bodyPr>
          <a:lstStyle/>
          <a:p>
            <a:r>
              <a:rPr lang="en-US" sz="3200" u="sng" dirty="0"/>
              <a:t>Simplified</a:t>
            </a:r>
          </a:p>
        </p:txBody>
      </p:sp>
    </p:spTree>
    <p:extLst>
      <p:ext uri="{BB962C8B-B14F-4D97-AF65-F5344CB8AC3E}">
        <p14:creationId xmlns:p14="http://schemas.microsoft.com/office/powerpoint/2010/main" val="227824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83C5BF5B-BC23-E648-AC43-D3F11D302647}"/>
              </a:ext>
            </a:extLst>
          </p:cNvPr>
          <p:cNvSpPr/>
          <p:nvPr/>
        </p:nvSpPr>
        <p:spPr>
          <a:xfrm>
            <a:off x="830859" y="3293864"/>
            <a:ext cx="3316715" cy="306796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000000"/>
            </a:solidFill>
            <a:prstDash val="solid"/>
          </a:ln>
        </p:spPr>
        <p:txBody>
          <a:bodyPr wrap="none" lIns="90100" tIns="49294" rIns="90100" bIns="49294" anchor="ctr" anchorCtr="0" compatLnSpc="0">
            <a:noAutofit/>
          </a:bodyPr>
          <a:lstStyle/>
          <a:p>
            <a:pPr hangingPunct="0"/>
            <a:endParaRPr lang="en-US" sz="1632">
              <a:latin typeface="Liberation Sans" pitchFamily="18"/>
              <a:ea typeface="Noto Sans CJK SC" pitchFamily="2"/>
              <a:cs typeface="Lohit Devanagari" pitchFamily="2"/>
            </a:endParaRPr>
          </a:p>
        </p:txBody>
      </p:sp>
      <p:sp>
        <p:nvSpPr>
          <p:cNvPr id="3" name="TextBox 2">
            <a:extLst>
              <a:ext uri="{FF2B5EF4-FFF2-40B4-BE49-F238E27FC236}">
                <a16:creationId xmlns:a16="http://schemas.microsoft.com/office/drawing/2014/main" id="{2F509E4D-2195-5548-A2F2-32F279952EFD}"/>
              </a:ext>
            </a:extLst>
          </p:cNvPr>
          <p:cNvSpPr txBox="1"/>
          <p:nvPr/>
        </p:nvSpPr>
        <p:spPr>
          <a:xfrm>
            <a:off x="913777" y="3345395"/>
            <a:ext cx="3299087" cy="3008338"/>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b="1" dirty="0">
                <a:latin typeface="Avenir" panose="02000503020000020003" pitchFamily="2" charset="0"/>
                <a:ea typeface="Arial" pitchFamily="34"/>
                <a:cs typeface="Arial" pitchFamily="34"/>
              </a:rPr>
              <a:t>Knowledge base</a:t>
            </a:r>
          </a:p>
          <a:p>
            <a:pPr hangingPunct="0">
              <a:spcAft>
                <a:spcPts val="1306"/>
              </a:spcAft>
              <a:buSzPct val="45000"/>
              <a:buFont typeface="StarSymbol"/>
              <a:buChar char="●"/>
            </a:pPr>
            <a:r>
              <a:rPr lang="en-US" sz="2176" dirty="0">
                <a:latin typeface="Avenir" panose="02000503020000020003" pitchFamily="2" charset="0"/>
                <a:ea typeface="Arial" pitchFamily="34"/>
                <a:cs typeface="Arial" pitchFamily="34"/>
              </a:rPr>
              <a:t> Birds can fly (0.99).</a:t>
            </a:r>
          </a:p>
          <a:p>
            <a:pPr hangingPunct="0">
              <a:spcAft>
                <a:spcPts val="1306"/>
              </a:spcAft>
              <a:buSzPct val="45000"/>
              <a:buFont typeface="StarSymbol"/>
              <a:buChar char="●"/>
            </a:pPr>
            <a:r>
              <a:rPr lang="en-US" sz="2176" dirty="0">
                <a:latin typeface="Avenir" panose="02000503020000020003" pitchFamily="2" charset="0"/>
                <a:ea typeface="Arial" pitchFamily="34"/>
                <a:cs typeface="Arial" pitchFamily="34"/>
              </a:rPr>
              <a:t> A parrot is a bird.</a:t>
            </a:r>
          </a:p>
          <a:p>
            <a:pPr hangingPunct="0">
              <a:spcAft>
                <a:spcPts val="1306"/>
              </a:spcAft>
              <a:buSzPct val="45000"/>
              <a:buFont typeface="StarSymbol"/>
              <a:buChar char="●"/>
            </a:pPr>
            <a:r>
              <a:rPr lang="en-US" sz="2176" dirty="0">
                <a:latin typeface="Avenir" panose="02000503020000020003" pitchFamily="2" charset="0"/>
                <a:ea typeface="Arial" pitchFamily="34"/>
                <a:cs typeface="Arial" pitchFamily="34"/>
              </a:rPr>
              <a:t> The orange-chinned parakeet is a parrot.</a:t>
            </a:r>
          </a:p>
          <a:p>
            <a:pPr hangingPunct="0">
              <a:spcAft>
                <a:spcPts val="1306"/>
              </a:spcAft>
              <a:buSzPct val="45000"/>
              <a:buFont typeface="StarSymbol"/>
              <a:buChar char="●"/>
            </a:pPr>
            <a:r>
              <a:rPr lang="en-US" sz="2176" dirty="0">
                <a:latin typeface="Avenir" panose="02000503020000020003" pitchFamily="2" charset="0"/>
                <a:ea typeface="Arial" pitchFamily="34"/>
                <a:cs typeface="Arial" pitchFamily="34"/>
              </a:rPr>
              <a:t> …</a:t>
            </a:r>
          </a:p>
        </p:txBody>
      </p:sp>
      <p:sp>
        <p:nvSpPr>
          <p:cNvPr id="4" name="TextBox 3">
            <a:extLst>
              <a:ext uri="{FF2B5EF4-FFF2-40B4-BE49-F238E27FC236}">
                <a16:creationId xmlns:a16="http://schemas.microsoft.com/office/drawing/2014/main" id="{7C7405F6-ACB3-CA47-9831-DB07FDFD63B1}"/>
              </a:ext>
            </a:extLst>
          </p:cNvPr>
          <p:cNvSpPr txBox="1"/>
          <p:nvPr/>
        </p:nvSpPr>
        <p:spPr>
          <a:xfrm>
            <a:off x="8574866" y="3519767"/>
            <a:ext cx="3126325" cy="844669"/>
          </a:xfrm>
          <a:prstGeom prst="rect">
            <a:avLst/>
          </a:prstGeom>
          <a:noFill/>
          <a:ln>
            <a:noFill/>
          </a:ln>
        </p:spPr>
        <p:txBody>
          <a:bodyPr wrap="square" lIns="81612" tIns="40806" rIns="81612" bIns="40806" anchorCtr="0" compatLnSpc="0">
            <a:spAutoFit/>
          </a:bodyPr>
          <a:lstStyle/>
          <a:p>
            <a:pPr hangingPunct="0">
              <a:spcAft>
                <a:spcPts val="1306"/>
              </a:spcAft>
            </a:pPr>
            <a:r>
              <a:rPr lang="en-US" sz="2176" dirty="0">
                <a:latin typeface="Avenir" panose="02000503020000020003" pitchFamily="2" charset="0"/>
                <a:ea typeface="Arial" pitchFamily="34"/>
                <a:cs typeface="Arial" pitchFamily="34"/>
              </a:rPr>
              <a:t>Q: Can the orange-chinned parakeet fly?</a:t>
            </a:r>
          </a:p>
        </p:txBody>
      </p:sp>
      <p:sp>
        <p:nvSpPr>
          <p:cNvPr id="5" name="TextBox 4">
            <a:extLst>
              <a:ext uri="{FF2B5EF4-FFF2-40B4-BE49-F238E27FC236}">
                <a16:creationId xmlns:a16="http://schemas.microsoft.com/office/drawing/2014/main" id="{BFF8B0B4-82C4-A148-96A0-F458243A5C43}"/>
              </a:ext>
            </a:extLst>
          </p:cNvPr>
          <p:cNvSpPr txBox="1"/>
          <p:nvPr/>
        </p:nvSpPr>
        <p:spPr>
          <a:xfrm>
            <a:off x="8574866" y="5348203"/>
            <a:ext cx="3126325" cy="1225799"/>
          </a:xfrm>
          <a:prstGeom prst="rect">
            <a:avLst/>
          </a:prstGeom>
          <a:noFill/>
          <a:ln>
            <a:noFill/>
          </a:ln>
        </p:spPr>
        <p:txBody>
          <a:bodyPr wrap="square" lIns="81612" tIns="40806" rIns="81612" bIns="40806" anchorCtr="0" compatLnSpc="0">
            <a:spAutoFit/>
          </a:bodyPr>
          <a:lstStyle/>
          <a:p>
            <a:pPr hangingPunct="0">
              <a:spcAft>
                <a:spcPts val="1306"/>
              </a:spcAft>
            </a:pPr>
            <a:r>
              <a:rPr lang="en-US" sz="2176" dirty="0">
                <a:latin typeface="Avenir" panose="02000503020000020003" pitchFamily="2" charset="0"/>
                <a:ea typeface="Arial" pitchFamily="34"/>
                <a:cs typeface="Arial" pitchFamily="34"/>
              </a:rPr>
              <a:t>A: The orange-chinned parakeet most likely can fly.</a:t>
            </a:r>
          </a:p>
        </p:txBody>
      </p:sp>
      <p:grpSp>
        <p:nvGrpSpPr>
          <p:cNvPr id="6" name="Group 5">
            <a:extLst>
              <a:ext uri="{FF2B5EF4-FFF2-40B4-BE49-F238E27FC236}">
                <a16:creationId xmlns:a16="http://schemas.microsoft.com/office/drawing/2014/main" id="{4309DA1E-42B0-0A4A-AFB2-505C1CB13A0F}"/>
              </a:ext>
            </a:extLst>
          </p:cNvPr>
          <p:cNvGrpSpPr/>
          <p:nvPr/>
        </p:nvGrpSpPr>
        <p:grpSpPr>
          <a:xfrm>
            <a:off x="5127572" y="4209226"/>
            <a:ext cx="2570454" cy="1243767"/>
            <a:chOff x="5652720" y="4641840"/>
            <a:chExt cx="2834640" cy="1371599"/>
          </a:xfrm>
          <a:solidFill>
            <a:srgbClr val="D6EECF"/>
          </a:solidFill>
        </p:grpSpPr>
        <p:sp>
          <p:nvSpPr>
            <p:cNvPr id="7" name="Freeform 6">
              <a:extLst>
                <a:ext uri="{FF2B5EF4-FFF2-40B4-BE49-F238E27FC236}">
                  <a16:creationId xmlns:a16="http://schemas.microsoft.com/office/drawing/2014/main" id="{B0C86B87-3493-3549-A33D-909F7210ADDA}"/>
                </a:ext>
              </a:extLst>
            </p:cNvPr>
            <p:cNvSpPr/>
            <p:nvPr/>
          </p:nvSpPr>
          <p:spPr>
            <a:xfrm>
              <a:off x="5652720" y="4641840"/>
              <a:ext cx="2834640" cy="13715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p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a:latin typeface="Avenir" panose="02000503020000020003" pitchFamily="2" charset="0"/>
                <a:ea typeface="Noto Sans CJK SC" pitchFamily="2"/>
                <a:cs typeface="Lohit Devanagari" pitchFamily="2"/>
              </a:endParaRPr>
            </a:p>
          </p:txBody>
        </p:sp>
        <p:sp>
          <p:nvSpPr>
            <p:cNvPr id="8" name="TextBox 7">
              <a:extLst>
                <a:ext uri="{FF2B5EF4-FFF2-40B4-BE49-F238E27FC236}">
                  <a16:creationId xmlns:a16="http://schemas.microsoft.com/office/drawing/2014/main" id="{236AF645-8CC7-2F4C-8894-FAC1B217C955}"/>
                </a:ext>
              </a:extLst>
            </p:cNvPr>
            <p:cNvSpPr txBox="1"/>
            <p:nvPr/>
          </p:nvSpPr>
          <p:spPr>
            <a:xfrm>
              <a:off x="5821067" y="5064365"/>
              <a:ext cx="2497943" cy="511181"/>
            </a:xfrm>
            <a:prstGeom prst="rect">
              <a:avLst/>
            </a:prstGeom>
            <a:grpFill/>
            <a:ln>
              <a:noFill/>
            </a:ln>
          </p:spPr>
          <p:txBody>
            <a:bodyPr wrap="none" lIns="81612" tIns="40806" rIns="81612" bIns="40806" anchorCtr="0" compatLnSpc="0">
              <a:spAutoFit/>
            </a:bodyPr>
            <a:lstStyle/>
            <a:p>
              <a:pPr algn="ctr" hangingPunct="0">
                <a:spcAft>
                  <a:spcPts val="1306"/>
                </a:spcAft>
              </a:pPr>
              <a:r>
                <a:rPr lang="en-US" sz="2176" b="1" dirty="0">
                  <a:latin typeface="Avenir" panose="02000503020000020003" pitchFamily="2" charset="0"/>
                  <a:ea typeface="Arial" pitchFamily="34"/>
                  <a:cs typeface="Arial" pitchFamily="34"/>
                </a:rPr>
                <a:t>Inference Engine</a:t>
              </a:r>
            </a:p>
          </p:txBody>
        </p:sp>
      </p:grpSp>
      <p:sp>
        <p:nvSpPr>
          <p:cNvPr id="9" name="Freeform 8">
            <a:extLst>
              <a:ext uri="{FF2B5EF4-FFF2-40B4-BE49-F238E27FC236}">
                <a16:creationId xmlns:a16="http://schemas.microsoft.com/office/drawing/2014/main" id="{EC34DE48-B841-554E-ACB3-DF6BFEBE6493}"/>
              </a:ext>
            </a:extLst>
          </p:cNvPr>
          <p:cNvSpPr/>
          <p:nvPr/>
        </p:nvSpPr>
        <p:spPr>
          <a:xfrm>
            <a:off x="7763317" y="4191923"/>
            <a:ext cx="828851" cy="431565"/>
          </a:xfrm>
          <a:custGeom>
            <a:avLst/>
            <a:gdLst/>
            <a:ahLst/>
            <a:cxnLst>
              <a:cxn ang="3cd4">
                <a:pos x="hc" y="t"/>
              </a:cxn>
              <a:cxn ang="cd2">
                <a:pos x="l" y="vc"/>
              </a:cxn>
              <a:cxn ang="cd4">
                <a:pos x="hc" y="b"/>
              </a:cxn>
              <a:cxn ang="0">
                <a:pos x="r" y="vc"/>
              </a:cxn>
            </a:cxnLst>
            <a:rect l="l" t="t" r="r" b="b"/>
            <a:pathLst>
              <a:path w="2540" h="1323" fill="none">
                <a:moveTo>
                  <a:pt x="2540" y="0"/>
                </a:moveTo>
                <a:lnTo>
                  <a:pt x="0" y="1323"/>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0" name="Freeform 9">
            <a:extLst>
              <a:ext uri="{FF2B5EF4-FFF2-40B4-BE49-F238E27FC236}">
                <a16:creationId xmlns:a16="http://schemas.microsoft.com/office/drawing/2014/main" id="{0DC5905A-42ED-1E43-BFB8-2B5E8EF6680D}"/>
              </a:ext>
            </a:extLst>
          </p:cNvPr>
          <p:cNvSpPr/>
          <p:nvPr/>
        </p:nvSpPr>
        <p:spPr>
          <a:xfrm>
            <a:off x="7771804" y="5031875"/>
            <a:ext cx="828851" cy="431565"/>
          </a:xfrm>
          <a:custGeom>
            <a:avLst/>
            <a:gdLst/>
            <a:ahLst/>
            <a:cxnLst>
              <a:cxn ang="3cd4">
                <a:pos x="hc" y="t"/>
              </a:cxn>
              <a:cxn ang="cd2">
                <a:pos x="l" y="vc"/>
              </a:cxn>
              <a:cxn ang="cd4">
                <a:pos x="hc" y="b"/>
              </a:cxn>
              <a:cxn ang="0">
                <a:pos x="r" y="vc"/>
              </a:cxn>
            </a:cxnLst>
            <a:rect l="l" t="t" r="r" b="b"/>
            <a:pathLst>
              <a:path w="2540" h="1323" fill="none">
                <a:moveTo>
                  <a:pt x="0" y="0"/>
                </a:moveTo>
                <a:lnTo>
                  <a:pt x="2540" y="1323"/>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1" name="Freeform 10">
            <a:extLst>
              <a:ext uri="{FF2B5EF4-FFF2-40B4-BE49-F238E27FC236}">
                <a16:creationId xmlns:a16="http://schemas.microsoft.com/office/drawing/2014/main" id="{B4F68D7A-A49E-C844-A22A-D74C4628AFB8}"/>
              </a:ext>
            </a:extLst>
          </p:cNvPr>
          <p:cNvSpPr/>
          <p:nvPr/>
        </p:nvSpPr>
        <p:spPr>
          <a:xfrm>
            <a:off x="4230492" y="4827845"/>
            <a:ext cx="828851" cy="0"/>
          </a:xfrm>
          <a:custGeom>
            <a:avLst/>
            <a:gdLst/>
            <a:ahLst/>
            <a:cxnLst>
              <a:cxn ang="3cd4">
                <a:pos x="hc" y="t"/>
              </a:cxn>
              <a:cxn ang="cd2">
                <a:pos x="l" y="vc"/>
              </a:cxn>
              <a:cxn ang="cd4">
                <a:pos x="hc" y="b"/>
              </a:cxn>
              <a:cxn ang="0">
                <a:pos x="r" y="vc"/>
              </a:cxn>
            </a:cxnLst>
            <a:rect l="l" t="t" r="r" b="b"/>
            <a:pathLst>
              <a:path w="2540" fill="none">
                <a:moveTo>
                  <a:pt x="0" y="0"/>
                </a:moveTo>
                <a:lnTo>
                  <a:pt x="2540"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12" name="TextBox 11">
            <a:extLst>
              <a:ext uri="{FF2B5EF4-FFF2-40B4-BE49-F238E27FC236}">
                <a16:creationId xmlns:a16="http://schemas.microsoft.com/office/drawing/2014/main" id="{7E088342-A066-E743-9F76-EF68F9335111}"/>
              </a:ext>
            </a:extLst>
          </p:cNvPr>
          <p:cNvSpPr txBox="1"/>
          <p:nvPr/>
        </p:nvSpPr>
        <p:spPr>
          <a:xfrm>
            <a:off x="4230492" y="1394560"/>
            <a:ext cx="4852961" cy="46353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Avenir" panose="02000503020000020003" pitchFamily="2" charset="0"/>
                <a:ea typeface="Arial" pitchFamily="34"/>
                <a:cs typeface="Arial" pitchFamily="34"/>
              </a:rPr>
              <a:t>Can the orange-chinned parakeet fly?</a:t>
            </a:r>
          </a:p>
        </p:txBody>
      </p:sp>
      <p:pic>
        <p:nvPicPr>
          <p:cNvPr id="14" name="Picture 13">
            <a:extLst>
              <a:ext uri="{FF2B5EF4-FFF2-40B4-BE49-F238E27FC236}">
                <a16:creationId xmlns:a16="http://schemas.microsoft.com/office/drawing/2014/main" id="{3CB54685-81EB-2244-8458-325719E8A8C6}"/>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2157545" y="341268"/>
            <a:ext cx="1990029" cy="2588410"/>
          </a:xfrm>
          <a:prstGeom prst="rect">
            <a:avLst/>
          </a:prstGeom>
          <a:noFill/>
          <a:ln>
            <a:no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B7177BAB-85F1-48E3-A955-891565F62E47}"/>
              </a:ext>
            </a:extLst>
          </p:cNvPr>
          <p:cNvSpPr txBox="1"/>
          <p:nvPr/>
        </p:nvSpPr>
        <p:spPr>
          <a:xfrm>
            <a:off x="2563320" y="2956699"/>
            <a:ext cx="1700303" cy="242838"/>
          </a:xfrm>
          <a:prstGeom prst="rect">
            <a:avLst/>
          </a:prstGeom>
          <a:noFill/>
          <a:ln>
            <a:noFill/>
          </a:ln>
        </p:spPr>
        <p:txBody>
          <a:bodyPr wrap="none" lIns="81612" tIns="40806" rIns="81612" bIns="40806" anchorCtr="0" compatLnSpc="0">
            <a:spAutoFit/>
          </a:bodyPr>
          <a:lstStyle/>
          <a:p>
            <a:pPr hangingPunct="0"/>
            <a:r>
              <a:rPr lang="en-US" sz="1088" dirty="0">
                <a:latin typeface="Arial" pitchFamily="34"/>
                <a:ea typeface="Liberation Sans" pitchFamily="34"/>
                <a:cs typeface="Liberation Sans" pitchFamily="34"/>
              </a:rPr>
              <a:t>Laura </a:t>
            </a:r>
            <a:r>
              <a:rPr lang="en-US" sz="1088" dirty="0" err="1">
                <a:latin typeface="Arial" pitchFamily="34"/>
                <a:ea typeface="Liberation Sans" pitchFamily="34"/>
                <a:cs typeface="Liberation Sans" pitchFamily="34"/>
              </a:rPr>
              <a:t>Gaudette</a:t>
            </a:r>
            <a:r>
              <a:rPr lang="en-US" sz="1088" dirty="0">
                <a:latin typeface="Arial" pitchFamily="34"/>
                <a:ea typeface="Liberation Sans" pitchFamily="34"/>
                <a:cs typeface="Liberation Sans" pitchFamily="34"/>
              </a:rPr>
              <a:t> (CC-BY)</a:t>
            </a:r>
          </a:p>
        </p:txBody>
      </p:sp>
      <p:pic>
        <p:nvPicPr>
          <p:cNvPr id="13" name="Picture 12" descr="A picture containing dark, gauge&#10;&#10;Description automatically generated">
            <a:extLst>
              <a:ext uri="{FF2B5EF4-FFF2-40B4-BE49-F238E27FC236}">
                <a16:creationId xmlns:a16="http://schemas.microsoft.com/office/drawing/2014/main" id="{48B790D2-D0A7-48DF-970A-BA41F4F9E6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59381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Class="entr"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Class="entr"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Class="entr"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Chart 43"/>
          <p:cNvGraphicFramePr>
            <a:graphicFrameLocks/>
          </p:cNvGraphicFramePr>
          <p:nvPr/>
        </p:nvGraphicFramePr>
        <p:xfrm>
          <a:off x="711200" y="1558967"/>
          <a:ext cx="4226560" cy="3581400"/>
        </p:xfrm>
        <a:graphic>
          <a:graphicData uri="http://schemas.openxmlformats.org/drawingml/2006/chart">
            <c:chart xmlns:c="http://schemas.openxmlformats.org/drawingml/2006/chart" xmlns:r="http://schemas.openxmlformats.org/officeDocument/2006/relationships" r:id="rId10"/>
          </a:graphicData>
        </a:graphic>
      </p:graphicFrame>
      <p:pic>
        <p:nvPicPr>
          <p:cNvPr id="5" name="Picture 4"/>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610104" y="279400"/>
            <a:ext cx="905256" cy="408432"/>
          </a:xfrm>
          <a:prstGeom prst="rect">
            <a:avLst/>
          </a:prstGeom>
        </p:spPr>
      </p:pic>
      <p:sp>
        <p:nvSpPr>
          <p:cNvPr id="16" name="TextBox 15"/>
          <p:cNvSpPr txBox="1"/>
          <p:nvPr/>
        </p:nvSpPr>
        <p:spPr>
          <a:xfrm>
            <a:off x="304800" y="2803567"/>
            <a:ext cx="370614" cy="584775"/>
          </a:xfrm>
          <a:prstGeom prst="rect">
            <a:avLst/>
          </a:prstGeom>
          <a:noFill/>
        </p:spPr>
        <p:txBody>
          <a:bodyPr wrap="none" rtlCol="0">
            <a:spAutoFit/>
          </a:bodyPr>
          <a:lstStyle/>
          <a:p>
            <a:r>
              <a:rPr lang="en-US" sz="3200" dirty="0"/>
              <a:t>y</a:t>
            </a:r>
          </a:p>
        </p:txBody>
      </p:sp>
      <p:sp>
        <p:nvSpPr>
          <p:cNvPr id="17" name="TextBox 16"/>
          <p:cNvSpPr txBox="1"/>
          <p:nvPr/>
        </p:nvSpPr>
        <p:spPr>
          <a:xfrm>
            <a:off x="2743200" y="4728014"/>
            <a:ext cx="362600" cy="584775"/>
          </a:xfrm>
          <a:prstGeom prst="rect">
            <a:avLst/>
          </a:prstGeom>
          <a:noFill/>
        </p:spPr>
        <p:txBody>
          <a:bodyPr wrap="none" rtlCol="0">
            <a:spAutoFit/>
          </a:bodyPr>
          <a:lstStyle/>
          <a:p>
            <a:r>
              <a:rPr lang="en-US" sz="3200" dirty="0"/>
              <a:t>x</a:t>
            </a:r>
          </a:p>
        </p:txBody>
      </p:sp>
      <p:cxnSp>
        <p:nvCxnSpPr>
          <p:cNvPr id="20" name="Straight Connector 19"/>
          <p:cNvCxnSpPr/>
          <p:nvPr/>
        </p:nvCxnSpPr>
        <p:spPr>
          <a:xfrm flipV="1">
            <a:off x="1111003" y="3108369"/>
            <a:ext cx="3460997" cy="1372588"/>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795520" y="3108369"/>
            <a:ext cx="1114349" cy="277977"/>
          </a:xfrm>
          <a:prstGeom prst="rect">
            <a:avLst/>
          </a:prstGeom>
        </p:spPr>
      </p:pic>
      <p:sp>
        <p:nvSpPr>
          <p:cNvPr id="30" name="TextBox 29"/>
          <p:cNvSpPr txBox="1"/>
          <p:nvPr/>
        </p:nvSpPr>
        <p:spPr>
          <a:xfrm>
            <a:off x="736971" y="771568"/>
            <a:ext cx="4466094" cy="461665"/>
          </a:xfrm>
          <a:prstGeom prst="rect">
            <a:avLst/>
          </a:prstGeom>
          <a:noFill/>
        </p:spPr>
        <p:txBody>
          <a:bodyPr wrap="none" rtlCol="0">
            <a:spAutoFit/>
          </a:bodyPr>
          <a:lstStyle/>
          <a:p>
            <a:r>
              <a:rPr lang="en-US" sz="2400" dirty="0"/>
              <a:t>(for fixed     , this is a function of x)</a:t>
            </a:r>
          </a:p>
        </p:txBody>
      </p:sp>
      <p:pic>
        <p:nvPicPr>
          <p:cNvPr id="33" name="Picture 32"/>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2045461" y="889001"/>
            <a:ext cx="246279" cy="277977"/>
          </a:xfrm>
          <a:prstGeom prst="rect">
            <a:avLst/>
          </a:prstGeom>
        </p:spPr>
      </p:pic>
      <p:cxnSp>
        <p:nvCxnSpPr>
          <p:cNvPr id="34" name="Straight Connector 33"/>
          <p:cNvCxnSpPr/>
          <p:nvPr/>
        </p:nvCxnSpPr>
        <p:spPr>
          <a:xfrm>
            <a:off x="6197600" y="755733"/>
            <a:ext cx="0" cy="52832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6861246" y="279400"/>
            <a:ext cx="4027000" cy="953832"/>
            <a:chOff x="5145934" y="209550"/>
            <a:chExt cx="3020250" cy="715374"/>
          </a:xfrm>
        </p:grpSpPr>
        <p:pic>
          <p:nvPicPr>
            <p:cNvPr id="38" name="Picture 37"/>
            <p:cNvPicPr>
              <a:picLocks noChangeAspect="1"/>
            </p:cNvPicPr>
            <p:nvPr>
              <p:custDataLst>
                <p:tags r:id="rId7"/>
              </p:custDataLst>
            </p:nvPr>
          </p:nvPicPr>
          <p:blipFill>
            <a:blip r:embed="rId14" cstate="print">
              <a:extLst>
                <a:ext uri="{28A0092B-C50C-407E-A947-70E740481C1C}">
                  <a14:useLocalDpi xmlns:a14="http://schemas.microsoft.com/office/drawing/2010/main" val="0"/>
                </a:ext>
              </a:extLst>
            </a:blip>
            <a:stretch>
              <a:fillRect/>
            </a:stretch>
          </p:blipFill>
          <p:spPr>
            <a:xfrm>
              <a:off x="6550784" y="209550"/>
              <a:ext cx="662940" cy="306324"/>
            </a:xfrm>
            <a:prstGeom prst="rect">
              <a:avLst/>
            </a:prstGeom>
          </p:spPr>
        </p:pic>
        <p:sp>
          <p:nvSpPr>
            <p:cNvPr id="36" name="TextBox 35"/>
            <p:cNvSpPr txBox="1"/>
            <p:nvPr/>
          </p:nvSpPr>
          <p:spPr>
            <a:xfrm>
              <a:off x="5145934" y="578675"/>
              <a:ext cx="3020250" cy="346249"/>
            </a:xfrm>
            <a:prstGeom prst="rect">
              <a:avLst/>
            </a:prstGeom>
            <a:noFill/>
          </p:spPr>
          <p:txBody>
            <a:bodyPr wrap="none" rtlCol="0">
              <a:spAutoFit/>
            </a:bodyPr>
            <a:lstStyle/>
            <a:p>
              <a:r>
                <a:rPr lang="en-US" sz="2400" dirty="0"/>
                <a:t>(function of the parameter      )</a:t>
              </a:r>
            </a:p>
          </p:txBody>
        </p:sp>
        <p:pic>
          <p:nvPicPr>
            <p:cNvPr id="37" name="Picture 36"/>
            <p:cNvPicPr>
              <a:picLocks noChangeAspect="1"/>
            </p:cNvPicPr>
            <p:nvPr>
              <p:custDataLst>
                <p:tags r:id="rId8"/>
              </p:custDataLst>
            </p:nvPr>
          </p:nvPicPr>
          <p:blipFill>
            <a:blip r:embed="rId13" cstate="print">
              <a:extLst>
                <a:ext uri="{28A0092B-C50C-407E-A947-70E740481C1C}">
                  <a14:useLocalDpi xmlns:a14="http://schemas.microsoft.com/office/drawing/2010/main" val="0"/>
                </a:ext>
              </a:extLst>
            </a:blip>
            <a:stretch>
              <a:fillRect/>
            </a:stretch>
          </p:blipFill>
          <p:spPr>
            <a:xfrm>
              <a:off x="7816291" y="666750"/>
              <a:ext cx="184709" cy="208483"/>
            </a:xfrm>
            <a:prstGeom prst="rect">
              <a:avLst/>
            </a:prstGeom>
          </p:spPr>
        </p:pic>
      </p:grpSp>
      <p:pic>
        <p:nvPicPr>
          <p:cNvPr id="45" name="Picture 44"/>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5080000" y="1679856"/>
            <a:ext cx="724205" cy="326745"/>
          </a:xfrm>
          <a:prstGeom prst="rect">
            <a:avLst/>
          </a:prstGeom>
        </p:spPr>
      </p:pic>
      <p:grpSp>
        <p:nvGrpSpPr>
          <p:cNvPr id="46" name="Group 45"/>
          <p:cNvGrpSpPr/>
          <p:nvPr/>
        </p:nvGrpSpPr>
        <p:grpSpPr>
          <a:xfrm>
            <a:off x="6608064" y="1473200"/>
            <a:ext cx="5177536" cy="3886200"/>
            <a:chOff x="4956048" y="1104900"/>
            <a:chExt cx="3883152" cy="2914650"/>
          </a:xfrm>
        </p:grpSpPr>
        <p:graphicFrame>
          <p:nvGraphicFramePr>
            <p:cNvPr id="50" name="Chart 49"/>
            <p:cNvGraphicFramePr>
              <a:graphicFrameLocks/>
            </p:cNvGraphicFramePr>
            <p:nvPr/>
          </p:nvGraphicFramePr>
          <p:xfrm>
            <a:off x="5334000" y="1104900"/>
            <a:ext cx="3505200" cy="2686050"/>
          </p:xfrm>
          <a:graphic>
            <a:graphicData uri="http://schemas.openxmlformats.org/drawingml/2006/chart">
              <c:chart xmlns:c="http://schemas.openxmlformats.org/drawingml/2006/chart" xmlns:r="http://schemas.openxmlformats.org/officeDocument/2006/relationships" r:id="rId16"/>
            </a:graphicData>
          </a:graphic>
        </p:graphicFrame>
        <p:pic>
          <p:nvPicPr>
            <p:cNvPr id="51" name="Picture 50"/>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4956048" y="2132859"/>
              <a:ext cx="530352" cy="245059"/>
            </a:xfrm>
            <a:prstGeom prst="rect">
              <a:avLst/>
            </a:prstGeom>
          </p:spPr>
        </p:pic>
        <p:pic>
          <p:nvPicPr>
            <p:cNvPr id="52" name="Picture 51"/>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7022276" y="3811067"/>
              <a:ext cx="184709" cy="208483"/>
            </a:xfrm>
            <a:prstGeom prst="rect">
              <a:avLst/>
            </a:prstGeom>
          </p:spPr>
        </p:pic>
      </p:grpSp>
      <mc:AlternateContent xmlns:mc="http://schemas.openxmlformats.org/markup-compatibility/2006">
        <mc:Choice xmlns:p14="http://schemas.microsoft.com/office/powerpoint/2010/main" Requires="p14">
          <p:contentPart p14:bwMode="auto" r:id="rId18">
            <p14:nvContentPartPr>
              <p14:cNvPr id="24" name="Ink 23">
                <a:extLst>
                  <a:ext uri="{FF2B5EF4-FFF2-40B4-BE49-F238E27FC236}">
                    <a16:creationId xmlns:a16="http://schemas.microsoft.com/office/drawing/2014/main" id="{D75C2BE6-847D-9E48-AB30-F8A5167829E9}"/>
                  </a:ext>
                </a:extLst>
              </p14:cNvPr>
              <p14:cNvContentPartPr/>
              <p14:nvPr/>
            </p14:nvContentPartPr>
            <p14:xfrm>
              <a:off x="8435448" y="3691200"/>
              <a:ext cx="315360" cy="191040"/>
            </p14:xfrm>
          </p:contentPart>
        </mc:Choice>
        <mc:Fallback>
          <p:pic>
            <p:nvPicPr>
              <p:cNvPr id="24" name="Ink 23">
                <a:extLst>
                  <a:ext uri="{FF2B5EF4-FFF2-40B4-BE49-F238E27FC236}">
                    <a16:creationId xmlns:a16="http://schemas.microsoft.com/office/drawing/2014/main" id="{D75C2BE6-847D-9E48-AB30-F8A5167829E9}"/>
                  </a:ext>
                </a:extLst>
              </p:cNvPr>
              <p:cNvPicPr/>
              <p:nvPr/>
            </p:nvPicPr>
            <p:blipFill>
              <a:blip r:embed="rId19"/>
              <a:stretch>
                <a:fillRect/>
              </a:stretch>
            </p:blipFill>
            <p:spPr>
              <a:xfrm>
                <a:off x="8426088" y="3681828"/>
                <a:ext cx="334080" cy="209784"/>
              </a:xfrm>
              <a:prstGeom prst="rect">
                <a:avLst/>
              </a:prstGeom>
            </p:spPr>
          </p:pic>
        </mc:Fallback>
      </mc:AlternateContent>
    </p:spTree>
    <p:extLst>
      <p:ext uri="{BB962C8B-B14F-4D97-AF65-F5344CB8AC3E}">
        <p14:creationId xmlns:p14="http://schemas.microsoft.com/office/powerpoint/2010/main" val="13338449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nvGraphicFramePr>
        <p:xfrm>
          <a:off x="711200" y="1558967"/>
          <a:ext cx="4226560" cy="3581400"/>
        </p:xfrm>
        <a:graphic>
          <a:graphicData uri="http://schemas.openxmlformats.org/drawingml/2006/chart">
            <c:chart xmlns:c="http://schemas.openxmlformats.org/drawingml/2006/chart" xmlns:r="http://schemas.openxmlformats.org/officeDocument/2006/relationships" r:id="rId10"/>
          </a:graphicData>
        </a:graphic>
      </p:graphicFrame>
      <p:pic>
        <p:nvPicPr>
          <p:cNvPr id="5" name="Picture 4"/>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2610104" y="279400"/>
            <a:ext cx="905256" cy="408432"/>
          </a:xfrm>
          <a:prstGeom prst="rect">
            <a:avLst/>
          </a:prstGeom>
        </p:spPr>
      </p:pic>
      <p:sp>
        <p:nvSpPr>
          <p:cNvPr id="16" name="TextBox 15"/>
          <p:cNvSpPr txBox="1"/>
          <p:nvPr/>
        </p:nvSpPr>
        <p:spPr>
          <a:xfrm>
            <a:off x="304800" y="2803567"/>
            <a:ext cx="370614" cy="584775"/>
          </a:xfrm>
          <a:prstGeom prst="rect">
            <a:avLst/>
          </a:prstGeom>
          <a:noFill/>
        </p:spPr>
        <p:txBody>
          <a:bodyPr wrap="none" rtlCol="0">
            <a:spAutoFit/>
          </a:bodyPr>
          <a:lstStyle/>
          <a:p>
            <a:r>
              <a:rPr lang="en-US" sz="3200" dirty="0"/>
              <a:t>y</a:t>
            </a:r>
          </a:p>
        </p:txBody>
      </p:sp>
      <p:sp>
        <p:nvSpPr>
          <p:cNvPr id="17" name="TextBox 16"/>
          <p:cNvSpPr txBox="1"/>
          <p:nvPr/>
        </p:nvSpPr>
        <p:spPr>
          <a:xfrm>
            <a:off x="2743200" y="4728014"/>
            <a:ext cx="362600" cy="584775"/>
          </a:xfrm>
          <a:prstGeom prst="rect">
            <a:avLst/>
          </a:prstGeom>
          <a:noFill/>
        </p:spPr>
        <p:txBody>
          <a:bodyPr wrap="none" rtlCol="0">
            <a:spAutoFit/>
          </a:bodyPr>
          <a:lstStyle/>
          <a:p>
            <a:r>
              <a:rPr lang="en-US" sz="3200" dirty="0"/>
              <a:t>x</a:t>
            </a:r>
          </a:p>
        </p:txBody>
      </p:sp>
      <p:cxnSp>
        <p:nvCxnSpPr>
          <p:cNvPr id="20" name="Straight Connector 19"/>
          <p:cNvCxnSpPr/>
          <p:nvPr/>
        </p:nvCxnSpPr>
        <p:spPr>
          <a:xfrm flipV="1">
            <a:off x="975360" y="1524000"/>
            <a:ext cx="4084320" cy="313944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080000" y="1679856"/>
            <a:ext cx="724205" cy="326745"/>
          </a:xfrm>
          <a:prstGeom prst="rect">
            <a:avLst/>
          </a:prstGeom>
        </p:spPr>
      </p:pic>
      <p:pic>
        <p:nvPicPr>
          <p:cNvPr id="29" name="Picture 28"/>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876800" y="3108368"/>
            <a:ext cx="853440" cy="277977"/>
          </a:xfrm>
          <a:prstGeom prst="rect">
            <a:avLst/>
          </a:prstGeom>
        </p:spPr>
      </p:pic>
      <p:sp>
        <p:nvSpPr>
          <p:cNvPr id="30" name="TextBox 29"/>
          <p:cNvSpPr txBox="1"/>
          <p:nvPr/>
        </p:nvSpPr>
        <p:spPr>
          <a:xfrm>
            <a:off x="736971" y="771568"/>
            <a:ext cx="4466094" cy="461665"/>
          </a:xfrm>
          <a:prstGeom prst="rect">
            <a:avLst/>
          </a:prstGeom>
          <a:noFill/>
        </p:spPr>
        <p:txBody>
          <a:bodyPr wrap="none" rtlCol="0">
            <a:spAutoFit/>
          </a:bodyPr>
          <a:lstStyle/>
          <a:p>
            <a:r>
              <a:rPr lang="en-US" sz="2400" dirty="0"/>
              <a:t>(for fixed     , this is a function of x)</a:t>
            </a:r>
          </a:p>
        </p:txBody>
      </p:sp>
      <p:pic>
        <p:nvPicPr>
          <p:cNvPr id="33" name="Picture 3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045461" y="889001"/>
            <a:ext cx="246279" cy="277977"/>
          </a:xfrm>
          <a:prstGeom prst="rect">
            <a:avLst/>
          </a:prstGeom>
        </p:spPr>
      </p:pic>
      <p:cxnSp>
        <p:nvCxnSpPr>
          <p:cNvPr id="34" name="Straight Connector 33"/>
          <p:cNvCxnSpPr/>
          <p:nvPr/>
        </p:nvCxnSpPr>
        <p:spPr>
          <a:xfrm>
            <a:off x="6197600" y="755733"/>
            <a:ext cx="0" cy="52832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8734379" y="279400"/>
            <a:ext cx="883920" cy="408432"/>
          </a:xfrm>
          <a:prstGeom prst="rect">
            <a:avLst/>
          </a:prstGeom>
        </p:spPr>
      </p:pic>
      <p:sp>
        <p:nvSpPr>
          <p:cNvPr id="36" name="TextBox 35"/>
          <p:cNvSpPr txBox="1"/>
          <p:nvPr/>
        </p:nvSpPr>
        <p:spPr>
          <a:xfrm>
            <a:off x="6861246" y="771568"/>
            <a:ext cx="4027000" cy="461665"/>
          </a:xfrm>
          <a:prstGeom prst="rect">
            <a:avLst/>
          </a:prstGeom>
          <a:noFill/>
        </p:spPr>
        <p:txBody>
          <a:bodyPr wrap="none" rtlCol="0">
            <a:spAutoFit/>
          </a:bodyPr>
          <a:lstStyle/>
          <a:p>
            <a:r>
              <a:rPr lang="en-US" sz="2400" dirty="0"/>
              <a:t>(function of the parameter      )</a:t>
            </a:r>
          </a:p>
        </p:txBody>
      </p:sp>
      <p:pic>
        <p:nvPicPr>
          <p:cNvPr id="37" name="Picture 36"/>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421722" y="889001"/>
            <a:ext cx="246279" cy="277977"/>
          </a:xfrm>
          <a:prstGeom prst="rect">
            <a:avLst/>
          </a:prstGeom>
        </p:spPr>
      </p:pic>
      <p:graphicFrame>
        <p:nvGraphicFramePr>
          <p:cNvPr id="40" name="Chart 39"/>
          <p:cNvGraphicFramePr>
            <a:graphicFrameLocks/>
          </p:cNvGraphicFramePr>
          <p:nvPr/>
        </p:nvGraphicFramePr>
        <p:xfrm>
          <a:off x="7112000" y="1473200"/>
          <a:ext cx="4673600" cy="3581400"/>
        </p:xfrm>
        <a:graphic>
          <a:graphicData uri="http://schemas.openxmlformats.org/drawingml/2006/chart">
            <c:chart xmlns:c="http://schemas.openxmlformats.org/drawingml/2006/chart" xmlns:r="http://schemas.openxmlformats.org/officeDocument/2006/relationships" r:id="rId16"/>
          </a:graphicData>
        </a:graphic>
      </p:graphicFrame>
      <p:pic>
        <p:nvPicPr>
          <p:cNvPr id="48" name="Picture 47"/>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608064" y="2843812"/>
            <a:ext cx="707136" cy="326745"/>
          </a:xfrm>
          <a:prstGeom prst="rect">
            <a:avLst/>
          </a:prstGeom>
        </p:spPr>
      </p:pic>
      <p:pic>
        <p:nvPicPr>
          <p:cNvPr id="47" name="Picture 46"/>
          <p:cNvPicPr>
            <a:picLocks noChangeAspect="1"/>
          </p:cNvPicPr>
          <p:nvPr>
            <p:custDataLst>
              <p:tags r:id="rId8"/>
            </p:custDataLst>
          </p:nvPr>
        </p:nvPicPr>
        <p:blipFill>
          <a:blip r:embed="rId14" cstate="print">
            <a:extLst>
              <a:ext uri="{28A0092B-C50C-407E-A947-70E740481C1C}">
                <a14:useLocalDpi xmlns:a14="http://schemas.microsoft.com/office/drawing/2010/main" val="0"/>
              </a:ext>
            </a:extLst>
          </a:blip>
          <a:stretch>
            <a:fillRect/>
          </a:stretch>
        </p:blipFill>
        <p:spPr>
          <a:xfrm>
            <a:off x="9363035" y="5081423"/>
            <a:ext cx="246279" cy="277977"/>
          </a:xfrm>
          <a:prstGeom prst="rect">
            <a:avLst/>
          </a:prstGeom>
        </p:spPr>
      </p:pic>
      <mc:AlternateContent xmlns:mc="http://schemas.openxmlformats.org/markup-compatibility/2006">
        <mc:Choice xmlns:p14="http://schemas.microsoft.com/office/powerpoint/2010/main" Requires="p14">
          <p:contentPart p14:bwMode="auto" r:id="rId18">
            <p14:nvContentPartPr>
              <p14:cNvPr id="23" name="Ink 22">
                <a:extLst>
                  <a:ext uri="{FF2B5EF4-FFF2-40B4-BE49-F238E27FC236}">
                    <a16:creationId xmlns:a16="http://schemas.microsoft.com/office/drawing/2014/main" id="{B55488A4-6964-4A44-9130-80A7409E1AC7}"/>
                  </a:ext>
                </a:extLst>
              </p14:cNvPr>
              <p14:cNvContentPartPr/>
              <p14:nvPr/>
            </p14:nvContentPartPr>
            <p14:xfrm>
              <a:off x="9328320" y="4196640"/>
              <a:ext cx="352800" cy="257760"/>
            </p14:xfrm>
          </p:contentPart>
        </mc:Choice>
        <mc:Fallback>
          <p:pic>
            <p:nvPicPr>
              <p:cNvPr id="23" name="Ink 22">
                <a:extLst>
                  <a:ext uri="{FF2B5EF4-FFF2-40B4-BE49-F238E27FC236}">
                    <a16:creationId xmlns:a16="http://schemas.microsoft.com/office/drawing/2014/main" id="{B55488A4-6964-4A44-9130-80A7409E1AC7}"/>
                  </a:ext>
                </a:extLst>
              </p:cNvPr>
              <p:cNvPicPr/>
              <p:nvPr/>
            </p:nvPicPr>
            <p:blipFill>
              <a:blip r:embed="rId19"/>
              <a:stretch>
                <a:fillRect/>
              </a:stretch>
            </p:blipFill>
            <p:spPr>
              <a:xfrm>
                <a:off x="9318960" y="4187280"/>
                <a:ext cx="37152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4" name="Ink 23">
                <a:extLst>
                  <a:ext uri="{FF2B5EF4-FFF2-40B4-BE49-F238E27FC236}">
                    <a16:creationId xmlns:a16="http://schemas.microsoft.com/office/drawing/2014/main" id="{20EBB91B-C239-3640-BCFA-8A1272690FD7}"/>
                  </a:ext>
                </a:extLst>
              </p14:cNvPr>
              <p14:cNvContentPartPr/>
              <p14:nvPr/>
            </p14:nvContentPartPr>
            <p14:xfrm>
              <a:off x="8435448" y="3691200"/>
              <a:ext cx="315360" cy="191040"/>
            </p14:xfrm>
          </p:contentPart>
        </mc:Choice>
        <mc:Fallback>
          <p:pic>
            <p:nvPicPr>
              <p:cNvPr id="24" name="Ink 23">
                <a:extLst>
                  <a:ext uri="{FF2B5EF4-FFF2-40B4-BE49-F238E27FC236}">
                    <a16:creationId xmlns:a16="http://schemas.microsoft.com/office/drawing/2014/main" id="{20EBB91B-C239-3640-BCFA-8A1272690FD7}"/>
                  </a:ext>
                </a:extLst>
              </p:cNvPr>
              <p:cNvPicPr/>
              <p:nvPr/>
            </p:nvPicPr>
            <p:blipFill>
              <a:blip r:embed="rId21"/>
              <a:stretch>
                <a:fillRect/>
              </a:stretch>
            </p:blipFill>
            <p:spPr>
              <a:xfrm>
                <a:off x="8426088" y="3681828"/>
                <a:ext cx="334080" cy="209784"/>
              </a:xfrm>
              <a:prstGeom prst="rect">
                <a:avLst/>
              </a:prstGeom>
            </p:spPr>
          </p:pic>
        </mc:Fallback>
      </mc:AlternateContent>
    </p:spTree>
    <p:extLst>
      <p:ext uri="{BB962C8B-B14F-4D97-AF65-F5344CB8AC3E}">
        <p14:creationId xmlns:p14="http://schemas.microsoft.com/office/powerpoint/2010/main" val="87580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16" grpId="0"/>
      <p:bldP spid="17" grpId="0"/>
      <p:bldP spid="30" grpId="0"/>
      <p:bldP spid="3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6608064" y="1473200"/>
            <a:ext cx="5177536" cy="3886200"/>
            <a:chOff x="4956048" y="1104900"/>
            <a:chExt cx="3883152" cy="2914650"/>
          </a:xfrm>
        </p:grpSpPr>
        <p:graphicFrame>
          <p:nvGraphicFramePr>
            <p:cNvPr id="69" name="Chart 68"/>
            <p:cNvGraphicFramePr>
              <a:graphicFrameLocks/>
            </p:cNvGraphicFramePr>
            <p:nvPr/>
          </p:nvGraphicFramePr>
          <p:xfrm>
            <a:off x="5334000" y="1104900"/>
            <a:ext cx="3505200" cy="2686050"/>
          </p:xfrm>
          <a:graphic>
            <a:graphicData uri="http://schemas.openxmlformats.org/drawingml/2006/chart">
              <c:chart xmlns:c="http://schemas.openxmlformats.org/drawingml/2006/chart" xmlns:r="http://schemas.openxmlformats.org/officeDocument/2006/relationships" r:id="rId10"/>
            </a:graphicData>
          </a:graphic>
        </p:graphicFrame>
        <p:pic>
          <p:nvPicPr>
            <p:cNvPr id="70" name="Picture 69"/>
            <p:cNvPicPr>
              <a:picLocks noChangeAspect="1"/>
            </p:cNvPicPr>
            <p:nvPr>
              <p:custDataLst>
                <p:tags r:id="rId7"/>
              </p:custDataLst>
            </p:nvPr>
          </p:nvPicPr>
          <p:blipFill>
            <a:blip r:embed="rId11" cstate="print">
              <a:extLst>
                <a:ext uri="{28A0092B-C50C-407E-A947-70E740481C1C}">
                  <a14:useLocalDpi xmlns:a14="http://schemas.microsoft.com/office/drawing/2010/main" val="0"/>
                </a:ext>
              </a:extLst>
            </a:blip>
            <a:stretch>
              <a:fillRect/>
            </a:stretch>
          </p:blipFill>
          <p:spPr>
            <a:xfrm>
              <a:off x="4956048" y="2132859"/>
              <a:ext cx="530352" cy="245059"/>
            </a:xfrm>
            <a:prstGeom prst="rect">
              <a:avLst/>
            </a:prstGeom>
          </p:spPr>
        </p:pic>
        <p:pic>
          <p:nvPicPr>
            <p:cNvPr id="71" name="Picture 70"/>
            <p:cNvPicPr>
              <a:picLocks noChangeAspect="1"/>
            </p:cNvPicPr>
            <p:nvPr>
              <p:custDataLst>
                <p:tags r:id="rId8"/>
              </p:custDataLst>
            </p:nvPr>
          </p:nvPicPr>
          <p:blipFill>
            <a:blip r:embed="rId12" cstate="print">
              <a:extLst>
                <a:ext uri="{28A0092B-C50C-407E-A947-70E740481C1C}">
                  <a14:useLocalDpi xmlns:a14="http://schemas.microsoft.com/office/drawing/2010/main" val="0"/>
                </a:ext>
              </a:extLst>
            </a:blip>
            <a:stretch>
              <a:fillRect/>
            </a:stretch>
          </p:blipFill>
          <p:spPr>
            <a:xfrm>
              <a:off x="7022276" y="3811067"/>
              <a:ext cx="184709" cy="208483"/>
            </a:xfrm>
            <a:prstGeom prst="rect">
              <a:avLst/>
            </a:prstGeom>
          </p:spPr>
        </p:pic>
      </p:grpSp>
      <p:pic>
        <p:nvPicPr>
          <p:cNvPr id="5" name="Picture 4"/>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2610104" y="279400"/>
            <a:ext cx="905256" cy="408432"/>
          </a:xfrm>
          <a:prstGeom prst="rect">
            <a:avLst/>
          </a:prstGeom>
        </p:spPr>
      </p:pic>
      <p:sp>
        <p:nvSpPr>
          <p:cNvPr id="16" name="TextBox 15"/>
          <p:cNvSpPr txBox="1"/>
          <p:nvPr/>
        </p:nvSpPr>
        <p:spPr>
          <a:xfrm>
            <a:off x="304800" y="2803567"/>
            <a:ext cx="370614" cy="584775"/>
          </a:xfrm>
          <a:prstGeom prst="rect">
            <a:avLst/>
          </a:prstGeom>
          <a:noFill/>
        </p:spPr>
        <p:txBody>
          <a:bodyPr wrap="none" rtlCol="0">
            <a:spAutoFit/>
          </a:bodyPr>
          <a:lstStyle/>
          <a:p>
            <a:r>
              <a:rPr lang="en-US" sz="3200" dirty="0"/>
              <a:t>y</a:t>
            </a:r>
          </a:p>
        </p:txBody>
      </p:sp>
      <p:sp>
        <p:nvSpPr>
          <p:cNvPr id="17" name="TextBox 16"/>
          <p:cNvSpPr txBox="1"/>
          <p:nvPr/>
        </p:nvSpPr>
        <p:spPr>
          <a:xfrm>
            <a:off x="2743200" y="4728014"/>
            <a:ext cx="362600" cy="584775"/>
          </a:xfrm>
          <a:prstGeom prst="rect">
            <a:avLst/>
          </a:prstGeom>
          <a:noFill/>
        </p:spPr>
        <p:txBody>
          <a:bodyPr wrap="none" rtlCol="0">
            <a:spAutoFit/>
          </a:bodyPr>
          <a:lstStyle/>
          <a:p>
            <a:r>
              <a:rPr lang="en-US" sz="3200" dirty="0"/>
              <a:t>x</a:t>
            </a:r>
          </a:p>
        </p:txBody>
      </p:sp>
      <p:cxnSp>
        <p:nvCxnSpPr>
          <p:cNvPr id="20" name="Straight Connector 19"/>
          <p:cNvCxnSpPr/>
          <p:nvPr/>
        </p:nvCxnSpPr>
        <p:spPr>
          <a:xfrm>
            <a:off x="1111003" y="4368159"/>
            <a:ext cx="4003304" cy="1779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795520" y="3108370"/>
            <a:ext cx="865632" cy="277977"/>
          </a:xfrm>
          <a:prstGeom prst="rect">
            <a:avLst/>
          </a:prstGeom>
        </p:spPr>
      </p:pic>
      <p:sp>
        <p:nvSpPr>
          <p:cNvPr id="30" name="TextBox 29"/>
          <p:cNvSpPr txBox="1"/>
          <p:nvPr/>
        </p:nvSpPr>
        <p:spPr>
          <a:xfrm>
            <a:off x="736971" y="771568"/>
            <a:ext cx="4466094" cy="461665"/>
          </a:xfrm>
          <a:prstGeom prst="rect">
            <a:avLst/>
          </a:prstGeom>
          <a:noFill/>
        </p:spPr>
        <p:txBody>
          <a:bodyPr wrap="none" rtlCol="0">
            <a:spAutoFit/>
          </a:bodyPr>
          <a:lstStyle/>
          <a:p>
            <a:r>
              <a:rPr lang="en-US" sz="2400" dirty="0"/>
              <a:t>(for fixed     , this is a function of x)</a:t>
            </a:r>
          </a:p>
        </p:txBody>
      </p:sp>
      <p:pic>
        <p:nvPicPr>
          <p:cNvPr id="33" name="Picture 3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045461" y="889001"/>
            <a:ext cx="246279" cy="277977"/>
          </a:xfrm>
          <a:prstGeom prst="rect">
            <a:avLst/>
          </a:prstGeom>
        </p:spPr>
      </p:pic>
      <p:cxnSp>
        <p:nvCxnSpPr>
          <p:cNvPr id="34" name="Straight Connector 33"/>
          <p:cNvCxnSpPr/>
          <p:nvPr/>
        </p:nvCxnSpPr>
        <p:spPr>
          <a:xfrm>
            <a:off x="6197600" y="755733"/>
            <a:ext cx="0" cy="52832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6861246" y="279400"/>
            <a:ext cx="4027000" cy="953832"/>
            <a:chOff x="5145934" y="209550"/>
            <a:chExt cx="3020250" cy="715374"/>
          </a:xfrm>
        </p:grpSpPr>
        <p:pic>
          <p:nvPicPr>
            <p:cNvPr id="38" name="Picture 37"/>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550784" y="209550"/>
              <a:ext cx="662940" cy="306324"/>
            </a:xfrm>
            <a:prstGeom prst="rect">
              <a:avLst/>
            </a:prstGeom>
          </p:spPr>
        </p:pic>
        <p:sp>
          <p:nvSpPr>
            <p:cNvPr id="36" name="TextBox 35"/>
            <p:cNvSpPr txBox="1"/>
            <p:nvPr/>
          </p:nvSpPr>
          <p:spPr>
            <a:xfrm>
              <a:off x="5145934" y="578675"/>
              <a:ext cx="3020250" cy="346249"/>
            </a:xfrm>
            <a:prstGeom prst="rect">
              <a:avLst/>
            </a:prstGeom>
            <a:noFill/>
          </p:spPr>
          <p:txBody>
            <a:bodyPr wrap="none" rtlCol="0">
              <a:spAutoFit/>
            </a:bodyPr>
            <a:lstStyle/>
            <a:p>
              <a:r>
                <a:rPr lang="en-US" sz="2400" dirty="0"/>
                <a:t>(function of the parameter      )</a:t>
              </a:r>
            </a:p>
          </p:txBody>
        </p:sp>
        <p:pic>
          <p:nvPicPr>
            <p:cNvPr id="37" name="Picture 36"/>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tretch>
              <a:fillRect/>
            </a:stretch>
          </p:blipFill>
          <p:spPr>
            <a:xfrm>
              <a:off x="7816291" y="666750"/>
              <a:ext cx="184709" cy="208483"/>
            </a:xfrm>
            <a:prstGeom prst="rect">
              <a:avLst/>
            </a:prstGeom>
          </p:spPr>
        </p:pic>
      </p:grpSp>
      <p:graphicFrame>
        <p:nvGraphicFramePr>
          <p:cNvPr id="59" name="Chart 58"/>
          <p:cNvGraphicFramePr>
            <a:graphicFrameLocks/>
          </p:cNvGraphicFramePr>
          <p:nvPr/>
        </p:nvGraphicFramePr>
        <p:xfrm>
          <a:off x="711200" y="1558967"/>
          <a:ext cx="4226560" cy="3581400"/>
        </p:xfrm>
        <a:graphic>
          <a:graphicData uri="http://schemas.openxmlformats.org/drawingml/2006/chart">
            <c:chart xmlns:c="http://schemas.openxmlformats.org/drawingml/2006/chart" xmlns:r="http://schemas.openxmlformats.org/officeDocument/2006/relationships" r:id="rId16"/>
          </a:graphicData>
        </a:graphic>
      </p:graphicFrame>
      <p:pic>
        <p:nvPicPr>
          <p:cNvPr id="60" name="Picture 59"/>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5080000" y="1679856"/>
            <a:ext cx="724205" cy="326745"/>
          </a:xfrm>
          <a:prstGeom prst="rect">
            <a:avLst/>
          </a:prstGeom>
        </p:spPr>
      </p:pic>
      <mc:AlternateContent xmlns:mc="http://schemas.openxmlformats.org/markup-compatibility/2006">
        <mc:Choice xmlns:p14="http://schemas.microsoft.com/office/powerpoint/2010/main" Requires="p14">
          <p:contentPart p14:bwMode="auto" r:id="rId18">
            <p14:nvContentPartPr>
              <p14:cNvPr id="25" name="Ink 24">
                <a:extLst>
                  <a:ext uri="{FF2B5EF4-FFF2-40B4-BE49-F238E27FC236}">
                    <a16:creationId xmlns:a16="http://schemas.microsoft.com/office/drawing/2014/main" id="{B381322A-88B5-5840-A68C-FA249E757629}"/>
                  </a:ext>
                </a:extLst>
              </p14:cNvPr>
              <p14:cNvContentPartPr/>
              <p14:nvPr/>
            </p14:nvContentPartPr>
            <p14:xfrm>
              <a:off x="9328320" y="4196640"/>
              <a:ext cx="352800" cy="257760"/>
            </p14:xfrm>
          </p:contentPart>
        </mc:Choice>
        <mc:Fallback>
          <p:pic>
            <p:nvPicPr>
              <p:cNvPr id="25" name="Ink 24">
                <a:extLst>
                  <a:ext uri="{FF2B5EF4-FFF2-40B4-BE49-F238E27FC236}">
                    <a16:creationId xmlns:a16="http://schemas.microsoft.com/office/drawing/2014/main" id="{B381322A-88B5-5840-A68C-FA249E757629}"/>
                  </a:ext>
                </a:extLst>
              </p:cNvPr>
              <p:cNvPicPr/>
              <p:nvPr/>
            </p:nvPicPr>
            <p:blipFill>
              <a:blip r:embed="rId19"/>
              <a:stretch>
                <a:fillRect/>
              </a:stretch>
            </p:blipFill>
            <p:spPr>
              <a:xfrm>
                <a:off x="9318960" y="4187280"/>
                <a:ext cx="37152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6" name="Ink 25">
                <a:extLst>
                  <a:ext uri="{FF2B5EF4-FFF2-40B4-BE49-F238E27FC236}">
                    <a16:creationId xmlns:a16="http://schemas.microsoft.com/office/drawing/2014/main" id="{DCC45531-6DEA-C74F-8162-646BB3C6AA47}"/>
                  </a:ext>
                </a:extLst>
              </p14:cNvPr>
              <p14:cNvContentPartPr/>
              <p14:nvPr/>
            </p14:nvContentPartPr>
            <p14:xfrm>
              <a:off x="8435448" y="3691200"/>
              <a:ext cx="315360" cy="191040"/>
            </p14:xfrm>
          </p:contentPart>
        </mc:Choice>
        <mc:Fallback>
          <p:pic>
            <p:nvPicPr>
              <p:cNvPr id="26" name="Ink 25">
                <a:extLst>
                  <a:ext uri="{FF2B5EF4-FFF2-40B4-BE49-F238E27FC236}">
                    <a16:creationId xmlns:a16="http://schemas.microsoft.com/office/drawing/2014/main" id="{DCC45531-6DEA-C74F-8162-646BB3C6AA47}"/>
                  </a:ext>
                </a:extLst>
              </p:cNvPr>
              <p:cNvPicPr/>
              <p:nvPr/>
            </p:nvPicPr>
            <p:blipFill>
              <a:blip r:embed="rId21"/>
              <a:stretch>
                <a:fillRect/>
              </a:stretch>
            </p:blipFill>
            <p:spPr>
              <a:xfrm>
                <a:off x="8426088" y="3681828"/>
                <a:ext cx="334080" cy="209784"/>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7" name="Ink 26">
                <a:extLst>
                  <a:ext uri="{FF2B5EF4-FFF2-40B4-BE49-F238E27FC236}">
                    <a16:creationId xmlns:a16="http://schemas.microsoft.com/office/drawing/2014/main" id="{199DB495-53E8-3444-8041-B080E75F5432}"/>
                  </a:ext>
                </a:extLst>
              </p14:cNvPr>
              <p14:cNvContentPartPr/>
              <p14:nvPr/>
            </p14:nvContentPartPr>
            <p14:xfrm>
              <a:off x="7901835" y="2265523"/>
              <a:ext cx="315360" cy="191040"/>
            </p14:xfrm>
          </p:contentPart>
        </mc:Choice>
        <mc:Fallback>
          <p:pic>
            <p:nvPicPr>
              <p:cNvPr id="27" name="Ink 26">
                <a:extLst>
                  <a:ext uri="{FF2B5EF4-FFF2-40B4-BE49-F238E27FC236}">
                    <a16:creationId xmlns:a16="http://schemas.microsoft.com/office/drawing/2014/main" id="{199DB495-53E8-3444-8041-B080E75F5432}"/>
                  </a:ext>
                </a:extLst>
              </p:cNvPr>
              <p:cNvPicPr/>
              <p:nvPr/>
            </p:nvPicPr>
            <p:blipFill>
              <a:blip r:embed="rId21"/>
              <a:stretch>
                <a:fillRect/>
              </a:stretch>
            </p:blipFill>
            <p:spPr>
              <a:xfrm>
                <a:off x="7892475" y="2256151"/>
                <a:ext cx="334080" cy="209784"/>
              </a:xfrm>
              <a:prstGeom prst="rect">
                <a:avLst/>
              </a:prstGeom>
            </p:spPr>
          </p:pic>
        </mc:Fallback>
      </mc:AlternateContent>
    </p:spTree>
    <p:extLst>
      <p:ext uri="{BB962C8B-B14F-4D97-AF65-F5344CB8AC3E}">
        <p14:creationId xmlns:p14="http://schemas.microsoft.com/office/powerpoint/2010/main" val="972649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6608064" y="1473200"/>
            <a:ext cx="5177536" cy="3886200"/>
            <a:chOff x="4956048" y="1104900"/>
            <a:chExt cx="3883152" cy="2914650"/>
          </a:xfrm>
        </p:grpSpPr>
        <p:graphicFrame>
          <p:nvGraphicFramePr>
            <p:cNvPr id="69" name="Chart 68"/>
            <p:cNvGraphicFramePr>
              <a:graphicFrameLocks/>
            </p:cNvGraphicFramePr>
            <p:nvPr/>
          </p:nvGraphicFramePr>
          <p:xfrm>
            <a:off x="5334000" y="1104900"/>
            <a:ext cx="3505200" cy="2686050"/>
          </p:xfrm>
          <a:graphic>
            <a:graphicData uri="http://schemas.openxmlformats.org/drawingml/2006/chart">
              <c:chart xmlns:c="http://schemas.openxmlformats.org/drawingml/2006/chart" xmlns:r="http://schemas.openxmlformats.org/officeDocument/2006/relationships" r:id="rId10"/>
            </a:graphicData>
          </a:graphic>
        </p:graphicFrame>
        <p:pic>
          <p:nvPicPr>
            <p:cNvPr id="70" name="Picture 69"/>
            <p:cNvPicPr>
              <a:picLocks noChangeAspect="1"/>
            </p:cNvPicPr>
            <p:nvPr>
              <p:custDataLst>
                <p:tags r:id="rId7"/>
              </p:custDataLst>
            </p:nvPr>
          </p:nvPicPr>
          <p:blipFill>
            <a:blip r:embed="rId11" cstate="print">
              <a:extLst>
                <a:ext uri="{28A0092B-C50C-407E-A947-70E740481C1C}">
                  <a14:useLocalDpi xmlns:a14="http://schemas.microsoft.com/office/drawing/2010/main" val="0"/>
                </a:ext>
              </a:extLst>
            </a:blip>
            <a:stretch>
              <a:fillRect/>
            </a:stretch>
          </p:blipFill>
          <p:spPr>
            <a:xfrm>
              <a:off x="4956048" y="2132859"/>
              <a:ext cx="530352" cy="245059"/>
            </a:xfrm>
            <a:prstGeom prst="rect">
              <a:avLst/>
            </a:prstGeom>
          </p:spPr>
        </p:pic>
        <p:pic>
          <p:nvPicPr>
            <p:cNvPr id="71" name="Picture 70"/>
            <p:cNvPicPr>
              <a:picLocks noChangeAspect="1"/>
            </p:cNvPicPr>
            <p:nvPr>
              <p:custDataLst>
                <p:tags r:id="rId8"/>
              </p:custDataLst>
            </p:nvPr>
          </p:nvPicPr>
          <p:blipFill>
            <a:blip r:embed="rId12" cstate="print">
              <a:extLst>
                <a:ext uri="{28A0092B-C50C-407E-A947-70E740481C1C}">
                  <a14:useLocalDpi xmlns:a14="http://schemas.microsoft.com/office/drawing/2010/main" val="0"/>
                </a:ext>
              </a:extLst>
            </a:blip>
            <a:stretch>
              <a:fillRect/>
            </a:stretch>
          </p:blipFill>
          <p:spPr>
            <a:xfrm>
              <a:off x="7022276" y="3811067"/>
              <a:ext cx="184709" cy="208483"/>
            </a:xfrm>
            <a:prstGeom prst="rect">
              <a:avLst/>
            </a:prstGeom>
          </p:spPr>
        </p:pic>
      </p:grpSp>
      <p:pic>
        <p:nvPicPr>
          <p:cNvPr id="5" name="Picture 4"/>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2610104" y="279400"/>
            <a:ext cx="905256" cy="408432"/>
          </a:xfrm>
          <a:prstGeom prst="rect">
            <a:avLst/>
          </a:prstGeom>
        </p:spPr>
      </p:pic>
      <p:sp>
        <p:nvSpPr>
          <p:cNvPr id="16" name="TextBox 15"/>
          <p:cNvSpPr txBox="1"/>
          <p:nvPr/>
        </p:nvSpPr>
        <p:spPr>
          <a:xfrm>
            <a:off x="304800" y="2803567"/>
            <a:ext cx="370614" cy="584775"/>
          </a:xfrm>
          <a:prstGeom prst="rect">
            <a:avLst/>
          </a:prstGeom>
          <a:noFill/>
        </p:spPr>
        <p:txBody>
          <a:bodyPr wrap="none" rtlCol="0">
            <a:spAutoFit/>
          </a:bodyPr>
          <a:lstStyle/>
          <a:p>
            <a:r>
              <a:rPr lang="en-US" sz="3200" dirty="0"/>
              <a:t>y</a:t>
            </a:r>
          </a:p>
        </p:txBody>
      </p:sp>
      <p:sp>
        <p:nvSpPr>
          <p:cNvPr id="17" name="TextBox 16"/>
          <p:cNvSpPr txBox="1"/>
          <p:nvPr/>
        </p:nvSpPr>
        <p:spPr>
          <a:xfrm>
            <a:off x="2743200" y="4728014"/>
            <a:ext cx="362600" cy="584775"/>
          </a:xfrm>
          <a:prstGeom prst="rect">
            <a:avLst/>
          </a:prstGeom>
          <a:noFill/>
        </p:spPr>
        <p:txBody>
          <a:bodyPr wrap="none" rtlCol="0">
            <a:spAutoFit/>
          </a:bodyPr>
          <a:lstStyle/>
          <a:p>
            <a:r>
              <a:rPr lang="en-US" sz="3200" dirty="0"/>
              <a:t>x</a:t>
            </a:r>
          </a:p>
        </p:txBody>
      </p:sp>
      <p:cxnSp>
        <p:nvCxnSpPr>
          <p:cNvPr id="20" name="Straight Connector 19"/>
          <p:cNvCxnSpPr/>
          <p:nvPr/>
        </p:nvCxnSpPr>
        <p:spPr>
          <a:xfrm>
            <a:off x="1111003" y="4368159"/>
            <a:ext cx="4003304" cy="1779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795520" y="3108370"/>
            <a:ext cx="865632" cy="277977"/>
          </a:xfrm>
          <a:prstGeom prst="rect">
            <a:avLst/>
          </a:prstGeom>
        </p:spPr>
      </p:pic>
      <p:sp>
        <p:nvSpPr>
          <p:cNvPr id="30" name="TextBox 29"/>
          <p:cNvSpPr txBox="1"/>
          <p:nvPr/>
        </p:nvSpPr>
        <p:spPr>
          <a:xfrm>
            <a:off x="736971" y="771568"/>
            <a:ext cx="4466094" cy="461665"/>
          </a:xfrm>
          <a:prstGeom prst="rect">
            <a:avLst/>
          </a:prstGeom>
          <a:noFill/>
        </p:spPr>
        <p:txBody>
          <a:bodyPr wrap="none" rtlCol="0">
            <a:spAutoFit/>
          </a:bodyPr>
          <a:lstStyle/>
          <a:p>
            <a:r>
              <a:rPr lang="en-US" sz="2400" dirty="0"/>
              <a:t>(for fixed     , this is a function of x)</a:t>
            </a:r>
          </a:p>
        </p:txBody>
      </p:sp>
      <p:pic>
        <p:nvPicPr>
          <p:cNvPr id="33" name="Picture 3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045461" y="889001"/>
            <a:ext cx="246279" cy="277977"/>
          </a:xfrm>
          <a:prstGeom prst="rect">
            <a:avLst/>
          </a:prstGeom>
        </p:spPr>
      </p:pic>
      <p:cxnSp>
        <p:nvCxnSpPr>
          <p:cNvPr id="34" name="Straight Connector 33"/>
          <p:cNvCxnSpPr/>
          <p:nvPr/>
        </p:nvCxnSpPr>
        <p:spPr>
          <a:xfrm>
            <a:off x="6197600" y="755733"/>
            <a:ext cx="0" cy="52832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6861246" y="279400"/>
            <a:ext cx="4027000" cy="953832"/>
            <a:chOff x="5145934" y="209550"/>
            <a:chExt cx="3020250" cy="715374"/>
          </a:xfrm>
        </p:grpSpPr>
        <p:pic>
          <p:nvPicPr>
            <p:cNvPr id="38" name="Picture 37"/>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550784" y="209550"/>
              <a:ext cx="662940" cy="306324"/>
            </a:xfrm>
            <a:prstGeom prst="rect">
              <a:avLst/>
            </a:prstGeom>
          </p:spPr>
        </p:pic>
        <p:sp>
          <p:nvSpPr>
            <p:cNvPr id="36" name="TextBox 35"/>
            <p:cNvSpPr txBox="1"/>
            <p:nvPr/>
          </p:nvSpPr>
          <p:spPr>
            <a:xfrm>
              <a:off x="5145934" y="578675"/>
              <a:ext cx="3020250" cy="346249"/>
            </a:xfrm>
            <a:prstGeom prst="rect">
              <a:avLst/>
            </a:prstGeom>
            <a:noFill/>
          </p:spPr>
          <p:txBody>
            <a:bodyPr wrap="none" rtlCol="0">
              <a:spAutoFit/>
            </a:bodyPr>
            <a:lstStyle/>
            <a:p>
              <a:r>
                <a:rPr lang="en-US" sz="2400" dirty="0"/>
                <a:t>(function of the parameter      )</a:t>
              </a:r>
            </a:p>
          </p:txBody>
        </p:sp>
        <p:pic>
          <p:nvPicPr>
            <p:cNvPr id="37" name="Picture 36"/>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tretch>
              <a:fillRect/>
            </a:stretch>
          </p:blipFill>
          <p:spPr>
            <a:xfrm>
              <a:off x="7816291" y="666750"/>
              <a:ext cx="184709" cy="208483"/>
            </a:xfrm>
            <a:prstGeom prst="rect">
              <a:avLst/>
            </a:prstGeom>
          </p:spPr>
        </p:pic>
      </p:grpSp>
      <p:graphicFrame>
        <p:nvGraphicFramePr>
          <p:cNvPr id="59" name="Chart 58"/>
          <p:cNvGraphicFramePr>
            <a:graphicFrameLocks/>
          </p:cNvGraphicFramePr>
          <p:nvPr/>
        </p:nvGraphicFramePr>
        <p:xfrm>
          <a:off x="711200" y="1558967"/>
          <a:ext cx="4226560" cy="3581400"/>
        </p:xfrm>
        <a:graphic>
          <a:graphicData uri="http://schemas.openxmlformats.org/drawingml/2006/chart">
            <c:chart xmlns:c="http://schemas.openxmlformats.org/drawingml/2006/chart" xmlns:r="http://schemas.openxmlformats.org/officeDocument/2006/relationships" r:id="rId16"/>
          </a:graphicData>
        </a:graphic>
      </p:graphicFrame>
      <p:pic>
        <p:nvPicPr>
          <p:cNvPr id="60" name="Picture 59"/>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5080000" y="1679856"/>
            <a:ext cx="724205" cy="326745"/>
          </a:xfrm>
          <a:prstGeom prst="rect">
            <a:avLst/>
          </a:prstGeom>
        </p:spPr>
      </p:pic>
      <mc:AlternateContent xmlns:mc="http://schemas.openxmlformats.org/markup-compatibility/2006">
        <mc:Choice xmlns:p14="http://schemas.microsoft.com/office/powerpoint/2010/main" Requires="p14">
          <p:contentPart p14:bwMode="auto" r:id="rId18">
            <p14:nvContentPartPr>
              <p14:cNvPr id="21" name="Ink 20"/>
              <p14:cNvContentPartPr/>
              <p14:nvPr/>
            </p14:nvContentPartPr>
            <p14:xfrm>
              <a:off x="9328320" y="4196640"/>
              <a:ext cx="352800" cy="257760"/>
            </p14:xfrm>
          </p:contentPart>
        </mc:Choice>
        <mc:Fallback>
          <p:pic>
            <p:nvPicPr>
              <p:cNvPr id="21" name="Ink 20"/>
              <p:cNvPicPr/>
              <p:nvPr/>
            </p:nvPicPr>
            <p:blipFill>
              <a:blip r:embed="rId19"/>
              <a:stretch>
                <a:fillRect/>
              </a:stretch>
            </p:blipFill>
            <p:spPr>
              <a:xfrm>
                <a:off x="9318960" y="4187280"/>
                <a:ext cx="37152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2" name="Ink 21"/>
              <p14:cNvContentPartPr/>
              <p14:nvPr/>
            </p14:nvContentPartPr>
            <p14:xfrm>
              <a:off x="8435448" y="3691200"/>
              <a:ext cx="315360" cy="191040"/>
            </p14:xfrm>
          </p:contentPart>
        </mc:Choice>
        <mc:Fallback>
          <p:pic>
            <p:nvPicPr>
              <p:cNvPr id="22" name="Ink 21"/>
              <p:cNvPicPr/>
              <p:nvPr/>
            </p:nvPicPr>
            <p:blipFill>
              <a:blip r:embed="rId21"/>
              <a:stretch>
                <a:fillRect/>
              </a:stretch>
            </p:blipFill>
            <p:spPr>
              <a:xfrm>
                <a:off x="8426088" y="3681828"/>
                <a:ext cx="334080" cy="209784"/>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4" name="Ink 23">
                <a:extLst>
                  <a:ext uri="{FF2B5EF4-FFF2-40B4-BE49-F238E27FC236}">
                    <a16:creationId xmlns:a16="http://schemas.microsoft.com/office/drawing/2014/main" id="{388DA7E2-0B8F-D645-BB02-F863388DE4FA}"/>
                  </a:ext>
                </a:extLst>
              </p14:cNvPr>
              <p14:cNvContentPartPr/>
              <p14:nvPr/>
            </p14:nvContentPartPr>
            <p14:xfrm>
              <a:off x="7901835" y="2265523"/>
              <a:ext cx="315360" cy="191040"/>
            </p14:xfrm>
          </p:contentPart>
        </mc:Choice>
        <mc:Fallback>
          <p:pic>
            <p:nvPicPr>
              <p:cNvPr id="24" name="Ink 23">
                <a:extLst>
                  <a:ext uri="{FF2B5EF4-FFF2-40B4-BE49-F238E27FC236}">
                    <a16:creationId xmlns:a16="http://schemas.microsoft.com/office/drawing/2014/main" id="{388DA7E2-0B8F-D645-BB02-F863388DE4FA}"/>
                  </a:ext>
                </a:extLst>
              </p:cNvPr>
              <p:cNvPicPr/>
              <p:nvPr/>
            </p:nvPicPr>
            <p:blipFill>
              <a:blip r:embed="rId21"/>
              <a:stretch>
                <a:fillRect/>
              </a:stretch>
            </p:blipFill>
            <p:spPr>
              <a:xfrm>
                <a:off x="7892475" y="2256151"/>
                <a:ext cx="334080" cy="209784"/>
              </a:xfrm>
              <a:prstGeom prst="rect">
                <a:avLst/>
              </a:prstGeom>
            </p:spPr>
          </p:pic>
        </mc:Fallback>
      </mc:AlternateContent>
      <p:sp>
        <p:nvSpPr>
          <p:cNvPr id="25" name="Freeform 24">
            <a:extLst>
              <a:ext uri="{FF2B5EF4-FFF2-40B4-BE49-F238E27FC236}">
                <a16:creationId xmlns:a16="http://schemas.microsoft.com/office/drawing/2014/main" id="{F338F942-E652-2F40-B64F-7AA325FD9303}"/>
              </a:ext>
            </a:extLst>
          </p:cNvPr>
          <p:cNvSpPr/>
          <p:nvPr/>
        </p:nvSpPr>
        <p:spPr>
          <a:xfrm>
            <a:off x="8003936" y="2006601"/>
            <a:ext cx="3276600" cy="2347447"/>
          </a:xfrm>
          <a:custGeom>
            <a:avLst/>
            <a:gdLst>
              <a:gd name="connsiteX0" fmla="*/ 0 w 2457450"/>
              <a:gd name="connsiteY0" fmla="*/ 0 h 1760585"/>
              <a:gd name="connsiteX1" fmla="*/ 354330 w 2457450"/>
              <a:gd name="connsiteY1" fmla="*/ 1245870 h 1760585"/>
              <a:gd name="connsiteX2" fmla="*/ 1200150 w 2457450"/>
              <a:gd name="connsiteY2" fmla="*/ 1760220 h 1760585"/>
              <a:gd name="connsiteX3" fmla="*/ 2000250 w 2457450"/>
              <a:gd name="connsiteY3" fmla="*/ 1303020 h 1760585"/>
              <a:gd name="connsiteX4" fmla="*/ 2457450 w 2457450"/>
              <a:gd name="connsiteY4" fmla="*/ 22860 h 1760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7450" h="1760585">
                <a:moveTo>
                  <a:pt x="0" y="0"/>
                </a:moveTo>
                <a:cubicBezTo>
                  <a:pt x="77152" y="476250"/>
                  <a:pt x="154305" y="952500"/>
                  <a:pt x="354330" y="1245870"/>
                </a:cubicBezTo>
                <a:cubicBezTo>
                  <a:pt x="554355" y="1539240"/>
                  <a:pt x="925830" y="1750695"/>
                  <a:pt x="1200150" y="1760220"/>
                </a:cubicBezTo>
                <a:cubicBezTo>
                  <a:pt x="1474470" y="1769745"/>
                  <a:pt x="1790700" y="1592580"/>
                  <a:pt x="2000250" y="1303020"/>
                </a:cubicBezTo>
                <a:cubicBezTo>
                  <a:pt x="2209800" y="1013460"/>
                  <a:pt x="2333625" y="518160"/>
                  <a:pt x="2457450" y="22860"/>
                </a:cubicBezTo>
              </a:path>
            </a:pathLst>
          </a:custGeom>
          <a:ln w="15748">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22248643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687291" y="1193801"/>
            <a:ext cx="3440709" cy="478769"/>
          </a:xfrm>
          <a:prstGeom prst="rect">
            <a:avLst/>
          </a:prstGeom>
        </p:spPr>
      </p:pic>
      <p:sp>
        <p:nvSpPr>
          <p:cNvPr id="10" name="TextBox 9"/>
          <p:cNvSpPr txBox="1"/>
          <p:nvPr/>
        </p:nvSpPr>
        <p:spPr>
          <a:xfrm>
            <a:off x="829678" y="1049180"/>
            <a:ext cx="2382383" cy="646331"/>
          </a:xfrm>
          <a:prstGeom prst="rect">
            <a:avLst/>
          </a:prstGeom>
          <a:noFill/>
        </p:spPr>
        <p:txBody>
          <a:bodyPr wrap="none" rtlCol="0">
            <a:spAutoFit/>
          </a:bodyPr>
          <a:lstStyle/>
          <a:p>
            <a:r>
              <a:rPr lang="en-US" sz="3600" dirty="0"/>
              <a:t>Hypothesis:</a:t>
            </a:r>
          </a:p>
        </p:txBody>
      </p:sp>
      <p:pic>
        <p:nvPicPr>
          <p:cNvPr id="20" name="Picture 1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638040" y="2503887"/>
            <a:ext cx="1007560" cy="428749"/>
          </a:xfrm>
          <a:prstGeom prst="rect">
            <a:avLst/>
          </a:prstGeom>
        </p:spPr>
      </p:pic>
      <p:sp>
        <p:nvSpPr>
          <p:cNvPr id="15" name="TextBox 14"/>
          <p:cNvSpPr txBox="1"/>
          <p:nvPr/>
        </p:nvSpPr>
        <p:spPr>
          <a:xfrm>
            <a:off x="829677" y="2366809"/>
            <a:ext cx="2437399" cy="587574"/>
          </a:xfrm>
          <a:prstGeom prst="rect">
            <a:avLst/>
          </a:prstGeom>
          <a:noFill/>
        </p:spPr>
        <p:txBody>
          <a:bodyPr wrap="none" rtlCol="0">
            <a:spAutoFit/>
          </a:bodyPr>
          <a:lstStyle/>
          <a:p>
            <a:r>
              <a:rPr lang="en-US" sz="3600" dirty="0"/>
              <a:t>Parameters:</a:t>
            </a:r>
          </a:p>
        </p:txBody>
      </p:sp>
      <p:pic>
        <p:nvPicPr>
          <p:cNvPr id="4" name="Picture 3"/>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638040" y="3429001"/>
            <a:ext cx="7147560" cy="1004465"/>
          </a:xfrm>
          <a:prstGeom prst="rect">
            <a:avLst/>
          </a:prstGeom>
        </p:spPr>
      </p:pic>
      <p:sp>
        <p:nvSpPr>
          <p:cNvPr id="17" name="TextBox 16"/>
          <p:cNvSpPr txBox="1"/>
          <p:nvPr/>
        </p:nvSpPr>
        <p:spPr>
          <a:xfrm>
            <a:off x="829677" y="3561202"/>
            <a:ext cx="2869312" cy="587574"/>
          </a:xfrm>
          <a:prstGeom prst="rect">
            <a:avLst/>
          </a:prstGeom>
          <a:noFill/>
        </p:spPr>
        <p:txBody>
          <a:bodyPr wrap="none" rtlCol="0">
            <a:spAutoFit/>
          </a:bodyPr>
          <a:lstStyle/>
          <a:p>
            <a:r>
              <a:rPr lang="en-US" sz="3600" dirty="0"/>
              <a:t>Cost Function:</a:t>
            </a:r>
          </a:p>
        </p:txBody>
      </p:sp>
      <p:pic>
        <p:nvPicPr>
          <p:cNvPr id="2" name="Picture 1"/>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4638041" y="4935221"/>
            <a:ext cx="3687572" cy="728980"/>
          </a:xfrm>
          <a:prstGeom prst="rect">
            <a:avLst/>
          </a:prstGeom>
        </p:spPr>
      </p:pic>
      <p:sp>
        <p:nvSpPr>
          <p:cNvPr id="19" name="TextBox 18"/>
          <p:cNvSpPr txBox="1"/>
          <p:nvPr/>
        </p:nvSpPr>
        <p:spPr>
          <a:xfrm>
            <a:off x="829677" y="4856522"/>
            <a:ext cx="1170513" cy="587574"/>
          </a:xfrm>
          <a:prstGeom prst="rect">
            <a:avLst/>
          </a:prstGeom>
          <a:noFill/>
        </p:spPr>
        <p:txBody>
          <a:bodyPr wrap="none" rtlCol="0">
            <a:spAutoFit/>
          </a:bodyPr>
          <a:lstStyle/>
          <a:p>
            <a:r>
              <a:rPr lang="en-US" sz="3600" dirty="0"/>
              <a:t>Goal:</a:t>
            </a:r>
          </a:p>
        </p:txBody>
      </p:sp>
      <p:sp>
        <p:nvSpPr>
          <p:cNvPr id="11" name="TextBox 10">
            <a:extLst>
              <a:ext uri="{FF2B5EF4-FFF2-40B4-BE49-F238E27FC236}">
                <a16:creationId xmlns:a16="http://schemas.microsoft.com/office/drawing/2014/main" id="{3B0A5FBB-FC8E-5D46-9926-3CA3DE26AFBF}"/>
              </a:ext>
            </a:extLst>
          </p:cNvPr>
          <p:cNvSpPr txBox="1"/>
          <p:nvPr/>
        </p:nvSpPr>
        <p:spPr>
          <a:xfrm>
            <a:off x="100215" y="29155"/>
            <a:ext cx="10083210" cy="748988"/>
          </a:xfrm>
          <a:prstGeom prst="rect">
            <a:avLst/>
          </a:prstGeom>
          <a:noFill/>
        </p:spPr>
        <p:txBody>
          <a:bodyPr wrap="none" rtlCol="0">
            <a:spAutoFit/>
          </a:bodyPr>
          <a:lstStyle/>
          <a:p>
            <a:r>
              <a:rPr lang="en-US" sz="4267" b="1" dirty="0">
                <a:latin typeface="Arial" panose="020B0604020202020204" pitchFamily="34" charset="0"/>
                <a:cs typeface="Arial" panose="020B0604020202020204" pitchFamily="34" charset="0"/>
              </a:rPr>
              <a:t>Bringing back the intercept parameter</a:t>
            </a:r>
          </a:p>
        </p:txBody>
      </p:sp>
    </p:spTree>
    <p:extLst>
      <p:ext uri="{BB962C8B-B14F-4D97-AF65-F5344CB8AC3E}">
        <p14:creationId xmlns:p14="http://schemas.microsoft.com/office/powerpoint/2010/main" val="35785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990733" y="279400"/>
            <a:ext cx="905256" cy="408432"/>
          </a:xfrm>
          <a:prstGeom prst="rect">
            <a:avLst/>
          </a:prstGeom>
        </p:spPr>
      </p:pic>
      <p:pic>
        <p:nvPicPr>
          <p:cNvPr id="4" name="Picture 3"/>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462024" y="5867400"/>
            <a:ext cx="3313176" cy="408432"/>
          </a:xfrm>
          <a:prstGeom prst="rect">
            <a:avLst/>
          </a:prstGeom>
        </p:spPr>
      </p:pic>
      <p:sp>
        <p:nvSpPr>
          <p:cNvPr id="30" name="TextBox 29"/>
          <p:cNvSpPr txBox="1"/>
          <p:nvPr/>
        </p:nvSpPr>
        <p:spPr>
          <a:xfrm>
            <a:off x="1117601" y="771568"/>
            <a:ext cx="4879669" cy="461665"/>
          </a:xfrm>
          <a:prstGeom prst="rect">
            <a:avLst/>
          </a:prstGeom>
          <a:noFill/>
        </p:spPr>
        <p:txBody>
          <a:bodyPr wrap="none" rtlCol="0">
            <a:spAutoFit/>
          </a:bodyPr>
          <a:lstStyle/>
          <a:p>
            <a:r>
              <a:rPr lang="en-US" sz="2400" dirty="0"/>
              <a:t>(for fixed           , this is a function of x)</a:t>
            </a:r>
          </a:p>
        </p:txBody>
      </p:sp>
      <p:pic>
        <p:nvPicPr>
          <p:cNvPr id="3" name="Picture 2"/>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426092" y="889001"/>
            <a:ext cx="692521" cy="297145"/>
          </a:xfrm>
          <a:prstGeom prst="rect">
            <a:avLst/>
          </a:prstGeom>
        </p:spPr>
      </p:pic>
      <p:cxnSp>
        <p:nvCxnSpPr>
          <p:cNvPr id="34" name="Straight Connector 33"/>
          <p:cNvCxnSpPr/>
          <p:nvPr/>
        </p:nvCxnSpPr>
        <p:spPr>
          <a:xfrm>
            <a:off x="6807200" y="755733"/>
            <a:ext cx="0" cy="52832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8734379" y="279400"/>
            <a:ext cx="1435608" cy="408432"/>
          </a:xfrm>
          <a:prstGeom prst="rect">
            <a:avLst/>
          </a:prstGeom>
        </p:spPr>
      </p:pic>
      <p:sp>
        <p:nvSpPr>
          <p:cNvPr id="36" name="TextBox 35"/>
          <p:cNvSpPr txBox="1"/>
          <p:nvPr/>
        </p:nvSpPr>
        <p:spPr>
          <a:xfrm>
            <a:off x="7104416" y="771568"/>
            <a:ext cx="4555542" cy="461665"/>
          </a:xfrm>
          <a:prstGeom prst="rect">
            <a:avLst/>
          </a:prstGeom>
          <a:noFill/>
        </p:spPr>
        <p:txBody>
          <a:bodyPr wrap="none" rtlCol="0">
            <a:spAutoFit/>
          </a:bodyPr>
          <a:lstStyle/>
          <a:p>
            <a:r>
              <a:rPr lang="en-US" sz="2400" dirty="0"/>
              <a:t>(function of the parameters            )</a:t>
            </a:r>
          </a:p>
        </p:txBody>
      </p:sp>
      <p:pic>
        <p:nvPicPr>
          <p:cNvPr id="66" name="Picture 65"/>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0774076" y="889000"/>
            <a:ext cx="687629" cy="292608"/>
          </a:xfrm>
          <a:prstGeom prst="rect">
            <a:avLst/>
          </a:prstGeom>
        </p:spPr>
      </p:pic>
      <p:pic>
        <p:nvPicPr>
          <p:cNvPr id="48" name="Picture 47"/>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840347" y="2220999"/>
            <a:ext cx="707136" cy="326745"/>
          </a:xfrm>
          <a:prstGeom prst="rect">
            <a:avLst/>
          </a:prstGeom>
        </p:spPr>
      </p:pic>
      <p:pic>
        <p:nvPicPr>
          <p:cNvPr id="47" name="Picture 46"/>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9280954" y="5419367"/>
            <a:ext cx="246279" cy="277977"/>
          </a:xfrm>
          <a:prstGeom prst="rect">
            <a:avLst/>
          </a:prstGeom>
        </p:spPr>
      </p:pic>
      <p:graphicFrame>
        <p:nvGraphicFramePr>
          <p:cNvPr id="54" name="Chart 53"/>
          <p:cNvGraphicFramePr>
            <a:graphicFrameLocks/>
          </p:cNvGraphicFramePr>
          <p:nvPr/>
        </p:nvGraphicFramePr>
        <p:xfrm>
          <a:off x="1273728" y="1600201"/>
          <a:ext cx="5486400" cy="3878727"/>
        </p:xfrm>
        <a:graphic>
          <a:graphicData uri="http://schemas.openxmlformats.org/drawingml/2006/chart">
            <c:chart xmlns:c="http://schemas.openxmlformats.org/drawingml/2006/chart" xmlns:r="http://schemas.openxmlformats.org/officeDocument/2006/relationships" r:id="rId16"/>
          </a:graphicData>
        </a:graphic>
      </p:graphicFrame>
      <p:sp>
        <p:nvSpPr>
          <p:cNvPr id="55" name="TextBox 54"/>
          <p:cNvSpPr txBox="1"/>
          <p:nvPr/>
        </p:nvSpPr>
        <p:spPr>
          <a:xfrm>
            <a:off x="32638" y="2668826"/>
            <a:ext cx="1286378" cy="830997"/>
          </a:xfrm>
          <a:prstGeom prst="rect">
            <a:avLst/>
          </a:prstGeom>
          <a:noFill/>
        </p:spPr>
        <p:txBody>
          <a:bodyPr vert="horz" wrap="none" rtlCol="0">
            <a:spAutoFit/>
          </a:bodyPr>
          <a:lstStyle/>
          <a:p>
            <a:pPr algn="ctr"/>
            <a:r>
              <a:rPr lang="en-US" sz="2400" dirty="0"/>
              <a:t>Price ($) </a:t>
            </a:r>
          </a:p>
          <a:p>
            <a:pPr algn="ctr"/>
            <a:r>
              <a:rPr lang="en-US" sz="2400" dirty="0"/>
              <a:t>in 1000’s</a:t>
            </a:r>
          </a:p>
        </p:txBody>
      </p:sp>
      <p:sp>
        <p:nvSpPr>
          <p:cNvPr id="57" name="TextBox 56"/>
          <p:cNvSpPr txBox="1"/>
          <p:nvPr/>
        </p:nvSpPr>
        <p:spPr>
          <a:xfrm>
            <a:off x="3107921" y="5257801"/>
            <a:ext cx="2023054" cy="461665"/>
          </a:xfrm>
          <a:prstGeom prst="rect">
            <a:avLst/>
          </a:prstGeom>
          <a:noFill/>
        </p:spPr>
        <p:txBody>
          <a:bodyPr vert="horz" wrap="none" rtlCol="0">
            <a:spAutoFit/>
          </a:bodyPr>
          <a:lstStyle/>
          <a:p>
            <a:pPr algn="ctr"/>
            <a:r>
              <a:rPr lang="en-US" sz="2400" dirty="0"/>
              <a:t>Size in feet</a:t>
            </a:r>
            <a:r>
              <a:rPr lang="en-US" sz="2400" baseline="30000" dirty="0"/>
              <a:t>2</a:t>
            </a:r>
            <a:r>
              <a:rPr lang="en-US" sz="2400" dirty="0"/>
              <a:t> (x)</a:t>
            </a:r>
          </a:p>
        </p:txBody>
      </p:sp>
      <p:cxnSp>
        <p:nvCxnSpPr>
          <p:cNvPr id="59" name="Straight Connector 58"/>
          <p:cNvCxnSpPr/>
          <p:nvPr/>
        </p:nvCxnSpPr>
        <p:spPr>
          <a:xfrm flipV="1">
            <a:off x="1351653" y="3380018"/>
            <a:ext cx="5150748" cy="1396287"/>
          </a:xfrm>
          <a:prstGeom prst="line">
            <a:avLst/>
          </a:prstGeom>
          <a:ln w="254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7792347" y="2066249"/>
            <a:ext cx="0" cy="3506621"/>
          </a:xfrm>
          <a:prstGeom prst="line">
            <a:avLst/>
          </a:prstGeom>
          <a:ln w="15875">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7487547" y="5215848"/>
            <a:ext cx="3962400" cy="0"/>
          </a:xfrm>
          <a:prstGeom prst="line">
            <a:avLst/>
          </a:prstGeom>
          <a:ln w="15875">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2" name="Freeform 1"/>
          <p:cNvSpPr/>
          <p:nvPr/>
        </p:nvSpPr>
        <p:spPr>
          <a:xfrm>
            <a:off x="7665347" y="2649344"/>
            <a:ext cx="3276600" cy="2347447"/>
          </a:xfrm>
          <a:custGeom>
            <a:avLst/>
            <a:gdLst>
              <a:gd name="connsiteX0" fmla="*/ 0 w 2457450"/>
              <a:gd name="connsiteY0" fmla="*/ 0 h 1760585"/>
              <a:gd name="connsiteX1" fmla="*/ 354330 w 2457450"/>
              <a:gd name="connsiteY1" fmla="*/ 1245870 h 1760585"/>
              <a:gd name="connsiteX2" fmla="*/ 1200150 w 2457450"/>
              <a:gd name="connsiteY2" fmla="*/ 1760220 h 1760585"/>
              <a:gd name="connsiteX3" fmla="*/ 2000250 w 2457450"/>
              <a:gd name="connsiteY3" fmla="*/ 1303020 h 1760585"/>
              <a:gd name="connsiteX4" fmla="*/ 2457450 w 2457450"/>
              <a:gd name="connsiteY4" fmla="*/ 22860 h 1760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7450" h="1760585">
                <a:moveTo>
                  <a:pt x="0" y="0"/>
                </a:moveTo>
                <a:cubicBezTo>
                  <a:pt x="77152" y="476250"/>
                  <a:pt x="154305" y="952500"/>
                  <a:pt x="354330" y="1245870"/>
                </a:cubicBezTo>
                <a:cubicBezTo>
                  <a:pt x="554355" y="1539240"/>
                  <a:pt x="925830" y="1750695"/>
                  <a:pt x="1200150" y="1760220"/>
                </a:cubicBezTo>
                <a:cubicBezTo>
                  <a:pt x="1474470" y="1769745"/>
                  <a:pt x="1790700" y="1592580"/>
                  <a:pt x="2000250" y="1303020"/>
                </a:cubicBezTo>
                <a:cubicBezTo>
                  <a:pt x="2209800" y="1013460"/>
                  <a:pt x="2333625" y="518160"/>
                  <a:pt x="2457450" y="22860"/>
                </a:cubicBezTo>
              </a:path>
            </a:pathLst>
          </a:custGeom>
          <a:ln w="15748">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356161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ublic\Documents\ml-class\lectures-slides\assets\2.bow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0" y="76200"/>
            <a:ext cx="8414363" cy="660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9558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035525" y="1173843"/>
            <a:ext cx="5851675" cy="438875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04801" y="1173843"/>
            <a:ext cx="5851676" cy="43887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990733" y="279400"/>
            <a:ext cx="905256" cy="408432"/>
          </a:xfrm>
          <a:prstGeom prst="rect">
            <a:avLst/>
          </a:prstGeom>
        </p:spPr>
      </p:pic>
      <p:sp>
        <p:nvSpPr>
          <p:cNvPr id="9" name="TextBox 8"/>
          <p:cNvSpPr txBox="1"/>
          <p:nvPr/>
        </p:nvSpPr>
        <p:spPr>
          <a:xfrm>
            <a:off x="1117601" y="771568"/>
            <a:ext cx="4879669" cy="461665"/>
          </a:xfrm>
          <a:prstGeom prst="rect">
            <a:avLst/>
          </a:prstGeom>
          <a:noFill/>
        </p:spPr>
        <p:txBody>
          <a:bodyPr wrap="none" rtlCol="0">
            <a:spAutoFit/>
          </a:bodyPr>
          <a:lstStyle/>
          <a:p>
            <a:r>
              <a:rPr lang="en-US" sz="2400" dirty="0"/>
              <a:t>(for fixed           , this is a function of x)</a:t>
            </a:r>
          </a:p>
        </p:txBody>
      </p:sp>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426092" y="889001"/>
            <a:ext cx="692521" cy="297145"/>
          </a:xfrm>
          <a:prstGeom prst="rect">
            <a:avLst/>
          </a:prstGeom>
        </p:spPr>
      </p:pic>
      <p:pic>
        <p:nvPicPr>
          <p:cNvPr id="11" name="Picture 10"/>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734379" y="279400"/>
            <a:ext cx="1435608" cy="408432"/>
          </a:xfrm>
          <a:prstGeom prst="rect">
            <a:avLst/>
          </a:prstGeom>
        </p:spPr>
      </p:pic>
      <p:sp>
        <p:nvSpPr>
          <p:cNvPr id="12" name="TextBox 11"/>
          <p:cNvSpPr txBox="1"/>
          <p:nvPr/>
        </p:nvSpPr>
        <p:spPr>
          <a:xfrm>
            <a:off x="7104416" y="771568"/>
            <a:ext cx="4555542" cy="461665"/>
          </a:xfrm>
          <a:prstGeom prst="rect">
            <a:avLst/>
          </a:prstGeom>
          <a:noFill/>
        </p:spPr>
        <p:txBody>
          <a:bodyPr wrap="none" rtlCol="0">
            <a:spAutoFit/>
          </a:bodyPr>
          <a:lstStyle/>
          <a:p>
            <a:r>
              <a:rPr lang="en-US" sz="2400" dirty="0"/>
              <a:t>(function of the parameters            )</a:t>
            </a:r>
          </a:p>
        </p:txBody>
      </p:sp>
      <p:pic>
        <p:nvPicPr>
          <p:cNvPr id="13" name="Picture 12"/>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0774076" y="889000"/>
            <a:ext cx="687629" cy="292608"/>
          </a:xfrm>
          <a:prstGeom prst="rect">
            <a:avLst/>
          </a:prstGeom>
        </p:spPr>
      </p:pic>
    </p:spTree>
    <p:extLst>
      <p:ext uri="{BB962C8B-B14F-4D97-AF65-F5344CB8AC3E}">
        <p14:creationId xmlns:p14="http://schemas.microsoft.com/office/powerpoint/2010/main" val="19423918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035525" y="1173843"/>
            <a:ext cx="5851675" cy="438875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04800" y="1173843"/>
            <a:ext cx="5851675" cy="43887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990733" y="279400"/>
            <a:ext cx="905256" cy="408432"/>
          </a:xfrm>
          <a:prstGeom prst="rect">
            <a:avLst/>
          </a:prstGeom>
        </p:spPr>
      </p:pic>
      <p:sp>
        <p:nvSpPr>
          <p:cNvPr id="5" name="TextBox 4"/>
          <p:cNvSpPr txBox="1"/>
          <p:nvPr/>
        </p:nvSpPr>
        <p:spPr>
          <a:xfrm>
            <a:off x="1117601" y="771568"/>
            <a:ext cx="4879669" cy="461665"/>
          </a:xfrm>
          <a:prstGeom prst="rect">
            <a:avLst/>
          </a:prstGeom>
          <a:noFill/>
        </p:spPr>
        <p:txBody>
          <a:bodyPr wrap="none" rtlCol="0">
            <a:spAutoFit/>
          </a:bodyPr>
          <a:lstStyle/>
          <a:p>
            <a:r>
              <a:rPr lang="en-US" sz="2400" dirty="0"/>
              <a:t>(for fixed           , this is a function of x)</a:t>
            </a:r>
          </a:p>
        </p:txBody>
      </p:sp>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426092" y="889001"/>
            <a:ext cx="692521" cy="297145"/>
          </a:xfrm>
          <a:prstGeom prst="rect">
            <a:avLst/>
          </a:prstGeom>
        </p:spPr>
      </p:pic>
      <p:pic>
        <p:nvPicPr>
          <p:cNvPr id="7" name="Picture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734379" y="279400"/>
            <a:ext cx="1435608" cy="408432"/>
          </a:xfrm>
          <a:prstGeom prst="rect">
            <a:avLst/>
          </a:prstGeom>
        </p:spPr>
      </p:pic>
      <p:sp>
        <p:nvSpPr>
          <p:cNvPr id="8" name="TextBox 7"/>
          <p:cNvSpPr txBox="1"/>
          <p:nvPr/>
        </p:nvSpPr>
        <p:spPr>
          <a:xfrm>
            <a:off x="7104416" y="771568"/>
            <a:ext cx="4555542" cy="461665"/>
          </a:xfrm>
          <a:prstGeom prst="rect">
            <a:avLst/>
          </a:prstGeom>
          <a:noFill/>
        </p:spPr>
        <p:txBody>
          <a:bodyPr wrap="none" rtlCol="0">
            <a:spAutoFit/>
          </a:bodyPr>
          <a:lstStyle/>
          <a:p>
            <a:r>
              <a:rPr lang="en-US" sz="2400" dirty="0"/>
              <a:t>(function of the parameters            )</a:t>
            </a:r>
          </a:p>
        </p:txBody>
      </p:sp>
      <p:pic>
        <p:nvPicPr>
          <p:cNvPr id="9" name="Picture 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0774076" y="889000"/>
            <a:ext cx="687629" cy="292608"/>
          </a:xfrm>
          <a:prstGeom prst="rect">
            <a:avLst/>
          </a:prstGeom>
        </p:spPr>
      </p:pic>
    </p:spTree>
    <p:extLst>
      <p:ext uri="{BB962C8B-B14F-4D97-AF65-F5344CB8AC3E}">
        <p14:creationId xmlns:p14="http://schemas.microsoft.com/office/powerpoint/2010/main" val="3149210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035525" y="1173843"/>
            <a:ext cx="5851675" cy="438875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04800" y="1173843"/>
            <a:ext cx="5851675" cy="43887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990733" y="279400"/>
            <a:ext cx="905256" cy="408432"/>
          </a:xfrm>
          <a:prstGeom prst="rect">
            <a:avLst/>
          </a:prstGeom>
        </p:spPr>
      </p:pic>
      <p:sp>
        <p:nvSpPr>
          <p:cNvPr id="5" name="TextBox 4"/>
          <p:cNvSpPr txBox="1"/>
          <p:nvPr/>
        </p:nvSpPr>
        <p:spPr>
          <a:xfrm>
            <a:off x="1117601" y="771568"/>
            <a:ext cx="4879669" cy="461665"/>
          </a:xfrm>
          <a:prstGeom prst="rect">
            <a:avLst/>
          </a:prstGeom>
          <a:noFill/>
        </p:spPr>
        <p:txBody>
          <a:bodyPr wrap="none" rtlCol="0">
            <a:spAutoFit/>
          </a:bodyPr>
          <a:lstStyle/>
          <a:p>
            <a:r>
              <a:rPr lang="en-US" sz="2400" dirty="0"/>
              <a:t>(for fixed           , this is a function of x)</a:t>
            </a:r>
          </a:p>
        </p:txBody>
      </p:sp>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426092" y="889001"/>
            <a:ext cx="692521" cy="297145"/>
          </a:xfrm>
          <a:prstGeom prst="rect">
            <a:avLst/>
          </a:prstGeom>
        </p:spPr>
      </p:pic>
      <p:pic>
        <p:nvPicPr>
          <p:cNvPr id="7" name="Picture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734379" y="279400"/>
            <a:ext cx="1435608" cy="408432"/>
          </a:xfrm>
          <a:prstGeom prst="rect">
            <a:avLst/>
          </a:prstGeom>
        </p:spPr>
      </p:pic>
      <p:sp>
        <p:nvSpPr>
          <p:cNvPr id="8" name="TextBox 7"/>
          <p:cNvSpPr txBox="1"/>
          <p:nvPr/>
        </p:nvSpPr>
        <p:spPr>
          <a:xfrm>
            <a:off x="7104416" y="771568"/>
            <a:ext cx="4555542" cy="461665"/>
          </a:xfrm>
          <a:prstGeom prst="rect">
            <a:avLst/>
          </a:prstGeom>
          <a:noFill/>
        </p:spPr>
        <p:txBody>
          <a:bodyPr wrap="none" rtlCol="0">
            <a:spAutoFit/>
          </a:bodyPr>
          <a:lstStyle/>
          <a:p>
            <a:r>
              <a:rPr lang="en-US" sz="2400" dirty="0"/>
              <a:t>(function of the parameters            )</a:t>
            </a:r>
          </a:p>
        </p:txBody>
      </p:sp>
      <p:pic>
        <p:nvPicPr>
          <p:cNvPr id="9" name="Picture 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0774076" y="889000"/>
            <a:ext cx="687629" cy="292608"/>
          </a:xfrm>
          <a:prstGeom prst="rect">
            <a:avLst/>
          </a:prstGeom>
        </p:spPr>
      </p:pic>
    </p:spTree>
    <p:extLst>
      <p:ext uri="{BB962C8B-B14F-4D97-AF65-F5344CB8AC3E}">
        <p14:creationId xmlns:p14="http://schemas.microsoft.com/office/powerpoint/2010/main" val="3080316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9B0FA6C-634A-0E46-B659-754C0224E07F}"/>
              </a:ext>
            </a:extLst>
          </p:cNvPr>
          <p:cNvGrpSpPr/>
          <p:nvPr/>
        </p:nvGrpSpPr>
        <p:grpSpPr>
          <a:xfrm>
            <a:off x="3162693" y="4803360"/>
            <a:ext cx="3133340" cy="1181743"/>
            <a:chOff x="3485888" y="5297039"/>
            <a:chExt cx="3455378" cy="1303200"/>
          </a:xfrm>
        </p:grpSpPr>
        <p:sp>
          <p:nvSpPr>
            <p:cNvPr id="3" name="Freeform 2">
              <a:extLst>
                <a:ext uri="{FF2B5EF4-FFF2-40B4-BE49-F238E27FC236}">
                  <a16:creationId xmlns:a16="http://schemas.microsoft.com/office/drawing/2014/main" id="{84AFFA42-4CBA-814D-A05C-0676EC0E17FF}"/>
                </a:ext>
              </a:extLst>
            </p:cNvPr>
            <p:cNvSpPr/>
            <p:nvPr/>
          </p:nvSpPr>
          <p:spPr>
            <a:xfrm>
              <a:off x="4041719" y="5297039"/>
              <a:ext cx="2392200" cy="1303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6EECF"/>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dirty="0">
                <a:latin typeface="Avenir Book" panose="02000503020000020003" pitchFamily="2" charset="0"/>
                <a:ea typeface="Noto Sans CJK SC" pitchFamily="2"/>
                <a:cs typeface="Lohit Devanagari" pitchFamily="2"/>
              </a:endParaRPr>
            </a:p>
          </p:txBody>
        </p:sp>
        <p:sp>
          <p:nvSpPr>
            <p:cNvPr id="4" name="TextBox 3">
              <a:extLst>
                <a:ext uri="{FF2B5EF4-FFF2-40B4-BE49-F238E27FC236}">
                  <a16:creationId xmlns:a16="http://schemas.microsoft.com/office/drawing/2014/main" id="{5298A7C0-CDEF-1B4F-AC6A-8590E165EC82}"/>
                </a:ext>
              </a:extLst>
            </p:cNvPr>
            <p:cNvSpPr txBox="1"/>
            <p:nvPr/>
          </p:nvSpPr>
          <p:spPr>
            <a:xfrm>
              <a:off x="3485888" y="5437747"/>
              <a:ext cx="3455378" cy="931482"/>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Avenir Book" panose="02000503020000020003" pitchFamily="2" charset="0"/>
                  <a:ea typeface="Arial" pitchFamily="34"/>
                  <a:cs typeface="Arial" pitchFamily="34"/>
                </a:rPr>
                <a:t>Game board representation</a:t>
              </a:r>
            </a:p>
          </p:txBody>
        </p:sp>
      </p:grpSp>
      <p:sp>
        <p:nvSpPr>
          <p:cNvPr id="5" name="TextBox 4">
            <a:extLst>
              <a:ext uri="{FF2B5EF4-FFF2-40B4-BE49-F238E27FC236}">
                <a16:creationId xmlns:a16="http://schemas.microsoft.com/office/drawing/2014/main" id="{6A663558-70A4-9D44-8A64-722684CD5A69}"/>
              </a:ext>
            </a:extLst>
          </p:cNvPr>
          <p:cNvSpPr txBox="1"/>
          <p:nvPr/>
        </p:nvSpPr>
        <p:spPr>
          <a:xfrm>
            <a:off x="10386655" y="3789085"/>
            <a:ext cx="1472868" cy="463539"/>
          </a:xfrm>
          <a:prstGeom prst="rect">
            <a:avLst/>
          </a:prstGeom>
          <a:noFill/>
          <a:ln>
            <a:noFill/>
          </a:ln>
        </p:spPr>
        <p:txBody>
          <a:bodyPr wrap="none" lIns="81612" tIns="40806" rIns="81612" bIns="40806" anchorCtr="0" compatLnSpc="0">
            <a:spAutoFit/>
          </a:bodyPr>
          <a:lstStyle/>
          <a:p>
            <a:pPr hangingPunct="0">
              <a:spcAft>
                <a:spcPts val="1306"/>
              </a:spcAft>
            </a:pPr>
            <a:r>
              <a:rPr lang="en-US" sz="2176" i="1" dirty="0">
                <a:latin typeface="Avenir Book" panose="02000503020000020003" pitchFamily="2" charset="0"/>
                <a:ea typeface="Arial" pitchFamily="34"/>
                <a:cs typeface="Arial" pitchFamily="34"/>
              </a:rPr>
              <a:t>next move</a:t>
            </a:r>
          </a:p>
        </p:txBody>
      </p:sp>
      <p:sp>
        <p:nvSpPr>
          <p:cNvPr id="6" name="Freeform 5">
            <a:extLst>
              <a:ext uri="{FF2B5EF4-FFF2-40B4-BE49-F238E27FC236}">
                <a16:creationId xmlns:a16="http://schemas.microsoft.com/office/drawing/2014/main" id="{2A38D3D3-79AC-6D4D-86E6-68E4257CF243}"/>
              </a:ext>
            </a:extLst>
          </p:cNvPr>
          <p:cNvSpPr/>
          <p:nvPr/>
        </p:nvSpPr>
        <p:spPr>
          <a:xfrm>
            <a:off x="8115227" y="4587905"/>
            <a:ext cx="497181" cy="580099"/>
          </a:xfrm>
          <a:custGeom>
            <a:avLst/>
            <a:gdLst/>
            <a:ahLst/>
            <a:cxnLst>
              <a:cxn ang="3cd4">
                <a:pos x="hc" y="t"/>
              </a:cxn>
              <a:cxn ang="cd2">
                <a:pos x="l" y="vc"/>
              </a:cxn>
              <a:cxn ang="cd4">
                <a:pos x="hc" y="b"/>
              </a:cxn>
              <a:cxn ang="0">
                <a:pos x="r" y="vc"/>
              </a:cxn>
            </a:cxnLst>
            <a:rect l="l" t="t" r="r" b="b"/>
            <a:pathLst>
              <a:path w="1524" h="1778" fill="none">
                <a:moveTo>
                  <a:pt x="0" y="1778"/>
                </a:moveTo>
                <a:lnTo>
                  <a:pt x="1524" y="0"/>
                </a:lnTo>
              </a:path>
            </a:pathLst>
          </a:custGeom>
          <a:noFill/>
          <a:ln w="36720">
            <a:solidFill>
              <a:schemeClr val="tx1"/>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7" name="Freeform 6">
            <a:extLst>
              <a:ext uri="{FF2B5EF4-FFF2-40B4-BE49-F238E27FC236}">
                <a16:creationId xmlns:a16="http://schemas.microsoft.com/office/drawing/2014/main" id="{0ACF634A-E5AF-3E48-B466-F4337C6CF837}"/>
              </a:ext>
            </a:extLst>
          </p:cNvPr>
          <p:cNvSpPr/>
          <p:nvPr/>
        </p:nvSpPr>
        <p:spPr>
          <a:xfrm>
            <a:off x="5888849" y="4422070"/>
            <a:ext cx="1894380" cy="801430"/>
          </a:xfrm>
          <a:custGeom>
            <a:avLst/>
            <a:gdLst/>
            <a:ahLst/>
            <a:cxnLst>
              <a:cxn ang="3cd4">
                <a:pos x="hc" y="t"/>
              </a:cxn>
              <a:cxn ang="cd2">
                <a:pos x="l" y="vc"/>
              </a:cxn>
              <a:cxn ang="cd4">
                <a:pos x="hc" y="b"/>
              </a:cxn>
              <a:cxn ang="0">
                <a:pos x="r" y="vc"/>
              </a:cxn>
            </a:cxnLst>
            <a:rect l="l" t="t" r="r" b="b"/>
            <a:pathLst>
              <a:path w="5804" h="2456" fill="none">
                <a:moveTo>
                  <a:pt x="0" y="2456"/>
                </a:moveTo>
                <a:lnTo>
                  <a:pt x="5804" y="0"/>
                </a:lnTo>
              </a:path>
            </a:pathLst>
          </a:custGeom>
          <a:noFill/>
          <a:ln w="36720">
            <a:solidFill>
              <a:schemeClr val="tx1"/>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8" name="Freeform 7">
            <a:extLst>
              <a:ext uri="{FF2B5EF4-FFF2-40B4-BE49-F238E27FC236}">
                <a16:creationId xmlns:a16="http://schemas.microsoft.com/office/drawing/2014/main" id="{D96815DD-11C2-7942-A012-F6B91B4FC88B}"/>
              </a:ext>
            </a:extLst>
          </p:cNvPr>
          <p:cNvSpPr/>
          <p:nvPr/>
        </p:nvSpPr>
        <p:spPr>
          <a:xfrm>
            <a:off x="3443288" y="3718899"/>
            <a:ext cx="691555" cy="1022110"/>
          </a:xfrm>
          <a:custGeom>
            <a:avLst/>
            <a:gdLst/>
            <a:ahLst/>
            <a:cxnLst>
              <a:cxn ang="3cd4">
                <a:pos x="hc" y="t"/>
              </a:cxn>
              <a:cxn ang="cd2">
                <a:pos x="l" y="vc"/>
              </a:cxn>
              <a:cxn ang="cd4">
                <a:pos x="hc" y="b"/>
              </a:cxn>
              <a:cxn ang="0">
                <a:pos x="r" y="vc"/>
              </a:cxn>
            </a:cxnLst>
            <a:rect l="l" t="t" r="r" b="b"/>
            <a:pathLst>
              <a:path w="1778" h="2032" fill="none">
                <a:moveTo>
                  <a:pt x="0" y="0"/>
                </a:moveTo>
                <a:lnTo>
                  <a:pt x="1778" y="2032"/>
                </a:lnTo>
              </a:path>
            </a:pathLst>
          </a:custGeom>
          <a:noFill/>
          <a:ln w="36720">
            <a:solidFill>
              <a:schemeClr val="tx1"/>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grpSp>
        <p:nvGrpSpPr>
          <p:cNvPr id="9" name="Group 8">
            <a:extLst>
              <a:ext uri="{FF2B5EF4-FFF2-40B4-BE49-F238E27FC236}">
                <a16:creationId xmlns:a16="http://schemas.microsoft.com/office/drawing/2014/main" id="{DE6B81B2-427F-8E45-9E94-8D0E1F66A781}"/>
              </a:ext>
            </a:extLst>
          </p:cNvPr>
          <p:cNvGrpSpPr/>
          <p:nvPr/>
        </p:nvGrpSpPr>
        <p:grpSpPr>
          <a:xfrm>
            <a:off x="7787338" y="3505728"/>
            <a:ext cx="2066690" cy="1022110"/>
            <a:chOff x="8585850" y="3866039"/>
            <a:chExt cx="2279100" cy="1127160"/>
          </a:xfrm>
        </p:grpSpPr>
        <p:sp>
          <p:nvSpPr>
            <p:cNvPr id="10" name="Freeform 9">
              <a:extLst>
                <a:ext uri="{FF2B5EF4-FFF2-40B4-BE49-F238E27FC236}">
                  <a16:creationId xmlns:a16="http://schemas.microsoft.com/office/drawing/2014/main" id="{B705D152-2036-4547-9003-29EB330C4440}"/>
                </a:ext>
              </a:extLst>
            </p:cNvPr>
            <p:cNvSpPr/>
            <p:nvPr/>
          </p:nvSpPr>
          <p:spPr>
            <a:xfrm>
              <a:off x="8663040" y="3866039"/>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6EECF"/>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dirty="0">
                <a:latin typeface="Avenir Book" panose="02000503020000020003" pitchFamily="2" charset="0"/>
                <a:ea typeface="Noto Sans CJK SC" pitchFamily="2"/>
                <a:cs typeface="Lohit Devanagari" pitchFamily="2"/>
              </a:endParaRPr>
            </a:p>
          </p:txBody>
        </p:sp>
        <p:sp>
          <p:nvSpPr>
            <p:cNvPr id="11" name="TextBox 10">
              <a:extLst>
                <a:ext uri="{FF2B5EF4-FFF2-40B4-BE49-F238E27FC236}">
                  <a16:creationId xmlns:a16="http://schemas.microsoft.com/office/drawing/2014/main" id="{8B1BB689-F876-B540-85AD-01ED7EBCFFA6}"/>
                </a:ext>
              </a:extLst>
            </p:cNvPr>
            <p:cNvSpPr txBox="1"/>
            <p:nvPr/>
          </p:nvSpPr>
          <p:spPr>
            <a:xfrm>
              <a:off x="8585850" y="3990382"/>
              <a:ext cx="2279100" cy="861479"/>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Avenir Book" panose="02000503020000020003" pitchFamily="2" charset="0"/>
                  <a:ea typeface="Arial" pitchFamily="34"/>
                  <a:cs typeface="Arial" pitchFamily="34"/>
                </a:rPr>
                <a:t>Game tree search</a:t>
              </a:r>
            </a:p>
          </p:txBody>
        </p:sp>
      </p:grpSp>
      <p:grpSp>
        <p:nvGrpSpPr>
          <p:cNvPr id="12" name="Group 11">
            <a:extLst>
              <a:ext uri="{FF2B5EF4-FFF2-40B4-BE49-F238E27FC236}">
                <a16:creationId xmlns:a16="http://schemas.microsoft.com/office/drawing/2014/main" id="{2396A7CC-4A6E-D24D-BC2B-0B26E84936E4}"/>
              </a:ext>
            </a:extLst>
          </p:cNvPr>
          <p:cNvGrpSpPr/>
          <p:nvPr/>
        </p:nvGrpSpPr>
        <p:grpSpPr>
          <a:xfrm>
            <a:off x="6563839" y="5255819"/>
            <a:ext cx="2169249" cy="1022110"/>
            <a:chOff x="7236603" y="5796000"/>
            <a:chExt cx="2392199" cy="1127160"/>
          </a:xfrm>
        </p:grpSpPr>
        <p:sp>
          <p:nvSpPr>
            <p:cNvPr id="13" name="Freeform 12">
              <a:extLst>
                <a:ext uri="{FF2B5EF4-FFF2-40B4-BE49-F238E27FC236}">
                  <a16:creationId xmlns:a16="http://schemas.microsoft.com/office/drawing/2014/main" id="{6A6390A9-A055-9E47-9173-517A671C2F6D}"/>
                </a:ext>
              </a:extLst>
            </p:cNvPr>
            <p:cNvSpPr/>
            <p:nvPr/>
          </p:nvSpPr>
          <p:spPr>
            <a:xfrm>
              <a:off x="7390079" y="579600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6EECF"/>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dirty="0">
                <a:latin typeface="Avenir Book" panose="02000503020000020003" pitchFamily="2" charset="0"/>
                <a:ea typeface="Noto Sans CJK SC" pitchFamily="2"/>
                <a:cs typeface="Lohit Devanagari" pitchFamily="2"/>
              </a:endParaRPr>
            </a:p>
          </p:txBody>
        </p:sp>
        <p:sp>
          <p:nvSpPr>
            <p:cNvPr id="14" name="TextBox 13">
              <a:extLst>
                <a:ext uri="{FF2B5EF4-FFF2-40B4-BE49-F238E27FC236}">
                  <a16:creationId xmlns:a16="http://schemas.microsoft.com/office/drawing/2014/main" id="{39150A96-063F-B340-BA06-F58656035AA0}"/>
                </a:ext>
              </a:extLst>
            </p:cNvPr>
            <p:cNvSpPr txBox="1"/>
            <p:nvPr/>
          </p:nvSpPr>
          <p:spPr>
            <a:xfrm>
              <a:off x="7236603" y="5920340"/>
              <a:ext cx="2392199" cy="861479"/>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Avenir Book" panose="02000503020000020003" pitchFamily="2" charset="0"/>
                  <a:ea typeface="Arial" pitchFamily="34"/>
                  <a:cs typeface="Arial" pitchFamily="34"/>
                </a:rPr>
                <a:t>Position evaluator</a:t>
              </a:r>
            </a:p>
          </p:txBody>
        </p:sp>
      </p:grpSp>
      <p:grpSp>
        <p:nvGrpSpPr>
          <p:cNvPr id="15" name="Group 14">
            <a:extLst>
              <a:ext uri="{FF2B5EF4-FFF2-40B4-BE49-F238E27FC236}">
                <a16:creationId xmlns:a16="http://schemas.microsoft.com/office/drawing/2014/main" id="{E321358F-E01D-3E4F-8FD7-B52F0A952766}"/>
              </a:ext>
            </a:extLst>
          </p:cNvPr>
          <p:cNvGrpSpPr/>
          <p:nvPr/>
        </p:nvGrpSpPr>
        <p:grpSpPr>
          <a:xfrm>
            <a:off x="8886847" y="5255819"/>
            <a:ext cx="2169249" cy="1022110"/>
            <a:chOff x="9797492" y="5796000"/>
            <a:chExt cx="2375525" cy="1127160"/>
          </a:xfrm>
        </p:grpSpPr>
        <p:sp>
          <p:nvSpPr>
            <p:cNvPr id="16" name="Freeform 15">
              <a:extLst>
                <a:ext uri="{FF2B5EF4-FFF2-40B4-BE49-F238E27FC236}">
                  <a16:creationId xmlns:a16="http://schemas.microsoft.com/office/drawing/2014/main" id="{26D813BD-F14D-2E41-8024-50F653FC542C}"/>
                </a:ext>
              </a:extLst>
            </p:cNvPr>
            <p:cNvSpPr/>
            <p:nvPr/>
          </p:nvSpPr>
          <p:spPr>
            <a:xfrm>
              <a:off x="9935640" y="5796000"/>
              <a:ext cx="2117880" cy="11271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6EECF"/>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dirty="0">
                <a:latin typeface="Avenir Book" panose="02000503020000020003" pitchFamily="2" charset="0"/>
                <a:ea typeface="Noto Sans CJK SC" pitchFamily="2"/>
                <a:cs typeface="Lohit Devanagari" pitchFamily="2"/>
              </a:endParaRPr>
            </a:p>
          </p:txBody>
        </p:sp>
        <p:sp>
          <p:nvSpPr>
            <p:cNvPr id="17" name="TextBox 16">
              <a:extLst>
                <a:ext uri="{FF2B5EF4-FFF2-40B4-BE49-F238E27FC236}">
                  <a16:creationId xmlns:a16="http://schemas.microsoft.com/office/drawing/2014/main" id="{A5DD6286-7E52-874E-9301-5ECF13D57C11}"/>
                </a:ext>
              </a:extLst>
            </p:cNvPr>
            <p:cNvSpPr txBox="1"/>
            <p:nvPr/>
          </p:nvSpPr>
          <p:spPr>
            <a:xfrm>
              <a:off x="9797492" y="5936097"/>
              <a:ext cx="2375525" cy="861479"/>
            </a:xfrm>
            <a:prstGeom prst="rect">
              <a:avLst/>
            </a:prstGeom>
            <a:noFill/>
            <a:ln>
              <a:noFill/>
            </a:ln>
          </p:spPr>
          <p:txBody>
            <a:bodyPr wrap="square" lIns="81612" tIns="40806" rIns="81612" bIns="40806" anchorCtr="0" compatLnSpc="0">
              <a:spAutoFit/>
            </a:bodyPr>
            <a:lstStyle/>
            <a:p>
              <a:pPr algn="ctr" hangingPunct="0">
                <a:spcAft>
                  <a:spcPts val="1306"/>
                </a:spcAft>
              </a:pPr>
              <a:r>
                <a:rPr lang="en-US" sz="1995" dirty="0">
                  <a:latin typeface="Avenir Book" panose="02000503020000020003" pitchFamily="2" charset="0"/>
                  <a:ea typeface="Arial" pitchFamily="34"/>
                  <a:cs typeface="Arial" pitchFamily="34"/>
                </a:rPr>
                <a:t>Rule-based pruning</a:t>
              </a:r>
            </a:p>
          </p:txBody>
        </p:sp>
      </p:grpSp>
      <p:sp>
        <p:nvSpPr>
          <p:cNvPr id="18" name="Freeform 17">
            <a:extLst>
              <a:ext uri="{FF2B5EF4-FFF2-40B4-BE49-F238E27FC236}">
                <a16:creationId xmlns:a16="http://schemas.microsoft.com/office/drawing/2014/main" id="{623DF88F-A777-B747-A7C0-B8D3CABB65EA}"/>
              </a:ext>
            </a:extLst>
          </p:cNvPr>
          <p:cNvSpPr/>
          <p:nvPr/>
        </p:nvSpPr>
        <p:spPr>
          <a:xfrm>
            <a:off x="5876443" y="5472580"/>
            <a:ext cx="758340" cy="248427"/>
          </a:xfrm>
          <a:custGeom>
            <a:avLst/>
            <a:gdLst/>
            <a:ahLst/>
            <a:cxnLst>
              <a:cxn ang="3cd4">
                <a:pos x="hc" y="t"/>
              </a:cxn>
              <a:cxn ang="cd2">
                <a:pos x="l" y="vc"/>
              </a:cxn>
              <a:cxn ang="cd4">
                <a:pos x="hc" y="b"/>
              </a:cxn>
              <a:cxn ang="0">
                <a:pos x="r" y="vc"/>
              </a:cxn>
            </a:cxnLst>
            <a:rect l="l" t="t" r="r" b="b"/>
            <a:pathLst>
              <a:path w="2324" h="762" fill="none">
                <a:moveTo>
                  <a:pt x="0" y="0"/>
                </a:moveTo>
                <a:lnTo>
                  <a:pt x="2324" y="762"/>
                </a:lnTo>
              </a:path>
            </a:pathLst>
          </a:custGeom>
          <a:noFill/>
          <a:ln w="36720">
            <a:solidFill>
              <a:schemeClr val="tx1"/>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19" name="Freeform 18">
            <a:extLst>
              <a:ext uri="{FF2B5EF4-FFF2-40B4-BE49-F238E27FC236}">
                <a16:creationId xmlns:a16="http://schemas.microsoft.com/office/drawing/2014/main" id="{F7E7BA0D-0E0F-1C4A-AFB6-82148B70D2B1}"/>
              </a:ext>
            </a:extLst>
          </p:cNvPr>
          <p:cNvSpPr/>
          <p:nvPr/>
        </p:nvSpPr>
        <p:spPr>
          <a:xfrm>
            <a:off x="8972480" y="4579744"/>
            <a:ext cx="497181" cy="580099"/>
          </a:xfrm>
          <a:custGeom>
            <a:avLst/>
            <a:gdLst/>
            <a:ahLst/>
            <a:cxnLst>
              <a:cxn ang="3cd4">
                <a:pos x="hc" y="t"/>
              </a:cxn>
              <a:cxn ang="cd2">
                <a:pos x="l" y="vc"/>
              </a:cxn>
              <a:cxn ang="cd4">
                <a:pos x="hc" y="b"/>
              </a:cxn>
              <a:cxn ang="0">
                <a:pos x="r" y="vc"/>
              </a:cxn>
            </a:cxnLst>
            <a:rect l="l" t="t" r="r" b="b"/>
            <a:pathLst>
              <a:path w="1524" h="1778" fill="none">
                <a:moveTo>
                  <a:pt x="0" y="0"/>
                </a:moveTo>
                <a:lnTo>
                  <a:pt x="1524" y="1778"/>
                </a:lnTo>
              </a:path>
            </a:pathLst>
          </a:custGeom>
          <a:noFill/>
          <a:ln w="36720">
            <a:solidFill>
              <a:schemeClr val="tx1"/>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20" name="Freeform 19">
            <a:extLst>
              <a:ext uri="{FF2B5EF4-FFF2-40B4-BE49-F238E27FC236}">
                <a16:creationId xmlns:a16="http://schemas.microsoft.com/office/drawing/2014/main" id="{BC4EE697-E72C-6244-815D-6843891D7075}"/>
              </a:ext>
            </a:extLst>
          </p:cNvPr>
          <p:cNvSpPr/>
          <p:nvPr/>
        </p:nvSpPr>
        <p:spPr>
          <a:xfrm>
            <a:off x="9823858" y="4016621"/>
            <a:ext cx="580099" cy="0"/>
          </a:xfrm>
          <a:custGeom>
            <a:avLst/>
            <a:gdLst/>
            <a:ahLst/>
            <a:cxnLst>
              <a:cxn ang="3cd4">
                <a:pos x="hc" y="t"/>
              </a:cxn>
              <a:cxn ang="cd2">
                <a:pos x="l" y="vc"/>
              </a:cxn>
              <a:cxn ang="cd4">
                <a:pos x="hc" y="b"/>
              </a:cxn>
              <a:cxn ang="0">
                <a:pos x="r" y="vc"/>
              </a:cxn>
            </a:cxnLst>
            <a:rect l="l" t="t" r="r" b="b"/>
            <a:pathLst>
              <a:path w="1778" fill="none">
                <a:moveTo>
                  <a:pt x="0" y="0"/>
                </a:moveTo>
                <a:lnTo>
                  <a:pt x="1778" y="0"/>
                </a:lnTo>
              </a:path>
            </a:pathLst>
          </a:custGeom>
          <a:noFill/>
          <a:ln w="36720">
            <a:solidFill>
              <a:schemeClr val="tx1"/>
            </a:solidFill>
            <a:prstDash val="solid"/>
            <a:tailEnd type="arrow"/>
          </a:ln>
        </p:spPr>
        <p:txBody>
          <a:bodyPr wrap="none" lIns="97935" tIns="57128" rIns="97935" bIns="57128" anchor="ctr" anchorCtr="0" compatLnSpc="0"/>
          <a:lstStyle/>
          <a:p>
            <a:pPr hangingPunct="0"/>
            <a:endParaRPr lang="en-US" sz="1632">
              <a:latin typeface="Palatino Linotype" panose="02040502050505030304" pitchFamily="18" charset="0"/>
              <a:ea typeface="Noto Sans CJK SC" pitchFamily="2"/>
              <a:cs typeface="Lohit Devanagari" pitchFamily="2"/>
            </a:endParaRPr>
          </a:p>
        </p:txBody>
      </p:sp>
      <p:sp>
        <p:nvSpPr>
          <p:cNvPr id="22" name="TextBox 21">
            <a:extLst>
              <a:ext uri="{FF2B5EF4-FFF2-40B4-BE49-F238E27FC236}">
                <a16:creationId xmlns:a16="http://schemas.microsoft.com/office/drawing/2014/main" id="{CCA45113-B9C1-E441-94F7-115EA3CC17A7}"/>
              </a:ext>
            </a:extLst>
          </p:cNvPr>
          <p:cNvSpPr txBox="1"/>
          <p:nvPr/>
        </p:nvSpPr>
        <p:spPr>
          <a:xfrm>
            <a:off x="5382527" y="1975992"/>
            <a:ext cx="3286826" cy="463539"/>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Avenir Book" panose="02000503020000020003" pitchFamily="2" charset="0"/>
                <a:ea typeface="Arial" pitchFamily="34"/>
                <a:cs typeface="Arial" pitchFamily="34"/>
              </a:rPr>
              <a:t>What is red's next move?</a:t>
            </a:r>
          </a:p>
        </p:txBody>
      </p:sp>
      <p:pic>
        <p:nvPicPr>
          <p:cNvPr id="23" name="Picture 22" descr="A picture containing checker&#10;&#10;Description automatically generated">
            <a:extLst>
              <a:ext uri="{FF2B5EF4-FFF2-40B4-BE49-F238E27FC236}">
                <a16:creationId xmlns:a16="http://schemas.microsoft.com/office/drawing/2014/main" id="{BC45F686-E521-4251-A6AD-43AA5406B23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21530" y="1223230"/>
            <a:ext cx="3443515" cy="2330764"/>
          </a:xfrm>
          <a:prstGeom prst="rect">
            <a:avLst/>
          </a:prstGeom>
        </p:spPr>
      </p:pic>
      <p:pic>
        <p:nvPicPr>
          <p:cNvPr id="21" name="Picture 20" descr="A picture containing dark, gauge&#10;&#10;Description automatically generated">
            <a:extLst>
              <a:ext uri="{FF2B5EF4-FFF2-40B4-BE49-F238E27FC236}">
                <a16:creationId xmlns:a16="http://schemas.microsoft.com/office/drawing/2014/main" id="{8D536B02-467C-2D3B-E0DB-553360BAC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206494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Class="entr"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Class="entr"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Class="entr"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Class="entr"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Class="entr"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035525" y="1173843"/>
            <a:ext cx="5851675" cy="438875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04800" y="1173843"/>
            <a:ext cx="5851675" cy="43887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990733" y="279400"/>
            <a:ext cx="905256" cy="408432"/>
          </a:xfrm>
          <a:prstGeom prst="rect">
            <a:avLst/>
          </a:prstGeom>
        </p:spPr>
      </p:pic>
      <p:sp>
        <p:nvSpPr>
          <p:cNvPr id="5" name="TextBox 4"/>
          <p:cNvSpPr txBox="1"/>
          <p:nvPr/>
        </p:nvSpPr>
        <p:spPr>
          <a:xfrm>
            <a:off x="1117601" y="771568"/>
            <a:ext cx="4879669" cy="461665"/>
          </a:xfrm>
          <a:prstGeom prst="rect">
            <a:avLst/>
          </a:prstGeom>
          <a:noFill/>
        </p:spPr>
        <p:txBody>
          <a:bodyPr wrap="none" rtlCol="0">
            <a:spAutoFit/>
          </a:bodyPr>
          <a:lstStyle/>
          <a:p>
            <a:r>
              <a:rPr lang="en-US" sz="2400" dirty="0"/>
              <a:t>(for fixed           , this is a function of x)</a:t>
            </a:r>
          </a:p>
        </p:txBody>
      </p:sp>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426092" y="889001"/>
            <a:ext cx="692521" cy="297145"/>
          </a:xfrm>
          <a:prstGeom prst="rect">
            <a:avLst/>
          </a:prstGeom>
        </p:spPr>
      </p:pic>
      <p:pic>
        <p:nvPicPr>
          <p:cNvPr id="7" name="Picture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734379" y="279400"/>
            <a:ext cx="1435608" cy="408432"/>
          </a:xfrm>
          <a:prstGeom prst="rect">
            <a:avLst/>
          </a:prstGeom>
        </p:spPr>
      </p:pic>
      <p:sp>
        <p:nvSpPr>
          <p:cNvPr id="8" name="TextBox 7"/>
          <p:cNvSpPr txBox="1"/>
          <p:nvPr/>
        </p:nvSpPr>
        <p:spPr>
          <a:xfrm>
            <a:off x="7104416" y="771568"/>
            <a:ext cx="4555542" cy="461665"/>
          </a:xfrm>
          <a:prstGeom prst="rect">
            <a:avLst/>
          </a:prstGeom>
          <a:noFill/>
        </p:spPr>
        <p:txBody>
          <a:bodyPr wrap="none" rtlCol="0">
            <a:spAutoFit/>
          </a:bodyPr>
          <a:lstStyle/>
          <a:p>
            <a:r>
              <a:rPr lang="en-US" sz="2400" dirty="0"/>
              <a:t>(function of the parameters            )</a:t>
            </a:r>
          </a:p>
        </p:txBody>
      </p:sp>
      <p:pic>
        <p:nvPicPr>
          <p:cNvPr id="9" name="Picture 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0774076" y="889000"/>
            <a:ext cx="687629" cy="292608"/>
          </a:xfrm>
          <a:prstGeom prst="rect">
            <a:avLst/>
          </a:prstGeom>
        </p:spPr>
      </p:pic>
    </p:spTree>
    <p:extLst>
      <p:ext uri="{BB962C8B-B14F-4D97-AF65-F5344CB8AC3E}">
        <p14:creationId xmlns:p14="http://schemas.microsoft.com/office/powerpoint/2010/main" val="9096949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04C5-CE37-9D44-B9A3-9C3D1062C4A6}"/>
              </a:ext>
            </a:extLst>
          </p:cNvPr>
          <p:cNvSpPr>
            <a:spLocks noGrp="1"/>
          </p:cNvSpPr>
          <p:nvPr>
            <p:ph type="title"/>
          </p:nvPr>
        </p:nvSpPr>
        <p:spPr/>
        <p:txBody>
          <a:bodyPr>
            <a:normAutofit fontScale="90000"/>
          </a:bodyPr>
          <a:lstStyle/>
          <a:p>
            <a:r>
              <a:rPr lang="en-US" sz="4400" b="1" dirty="0">
                <a:latin typeface="Arial" panose="020B0604020202020204" pitchFamily="34" charset="0"/>
                <a:cs typeface="Arial" panose="020B0604020202020204" pitchFamily="34" charset="0"/>
              </a:rPr>
              <a:t>How to find the best model parameters? </a:t>
            </a:r>
            <a:br>
              <a:rPr lang="en-US" sz="4400" b="1" dirty="0">
                <a:latin typeface="Arial" panose="020B0604020202020204" pitchFamily="34" charset="0"/>
                <a:cs typeface="Arial" panose="020B0604020202020204" pitchFamily="34" charset="0"/>
              </a:rPr>
            </a:br>
            <a:endParaRPr lang="en-US"/>
          </a:p>
        </p:txBody>
      </p:sp>
      <p:sp>
        <p:nvSpPr>
          <p:cNvPr id="3" name="Content Placeholder 2">
            <a:extLst>
              <a:ext uri="{FF2B5EF4-FFF2-40B4-BE49-F238E27FC236}">
                <a16:creationId xmlns:a16="http://schemas.microsoft.com/office/drawing/2014/main" id="{95B98BB9-1107-EF4F-B37C-3AD6A483C6DF}"/>
              </a:ext>
            </a:extLst>
          </p:cNvPr>
          <p:cNvSpPr>
            <a:spLocks noGrp="1"/>
          </p:cNvSpPr>
          <p:nvPr>
            <p:ph idx="1"/>
          </p:nvPr>
        </p:nvSpPr>
        <p:spPr/>
        <p:txBody>
          <a:bodyPr/>
          <a:lstStyle/>
          <a:p>
            <a:r>
              <a:rPr lang="en-US"/>
              <a:t>For simple cases, one may find the optimal model parameters analytically (i.e. through calculus)</a:t>
            </a:r>
          </a:p>
          <a:p>
            <a:r>
              <a:rPr lang="en-US"/>
              <a:t>How ever in most cases, this is not possible</a:t>
            </a:r>
          </a:p>
          <a:p>
            <a:endParaRPr lang="en-US"/>
          </a:p>
        </p:txBody>
      </p:sp>
    </p:spTree>
    <p:extLst>
      <p:ext uri="{BB962C8B-B14F-4D97-AF65-F5344CB8AC3E}">
        <p14:creationId xmlns:p14="http://schemas.microsoft.com/office/powerpoint/2010/main" val="16727790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119791" y="584200"/>
            <a:ext cx="4059316" cy="666786"/>
          </a:xfrm>
          <a:prstGeom prst="rect">
            <a:avLst/>
          </a:prstGeom>
          <a:noFill/>
        </p:spPr>
        <p:txBody>
          <a:bodyPr wrap="none" rtlCol="0">
            <a:spAutoFit/>
          </a:bodyPr>
          <a:lstStyle/>
          <a:p>
            <a:r>
              <a:rPr lang="en-US" sz="3733" dirty="0"/>
              <a:t>Have some function</a:t>
            </a:r>
          </a:p>
        </p:txBody>
      </p:sp>
      <p:pic>
        <p:nvPicPr>
          <p:cNvPr id="43" name="Picture 4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315464" y="701040"/>
            <a:ext cx="1740656" cy="495219"/>
          </a:xfrm>
          <a:prstGeom prst="rect">
            <a:avLst/>
          </a:prstGeom>
        </p:spPr>
      </p:pic>
      <p:sp>
        <p:nvSpPr>
          <p:cNvPr id="44" name="TextBox 43"/>
          <p:cNvSpPr txBox="1"/>
          <p:nvPr/>
        </p:nvSpPr>
        <p:spPr>
          <a:xfrm>
            <a:off x="1119792" y="1410573"/>
            <a:ext cx="1340239" cy="666786"/>
          </a:xfrm>
          <a:prstGeom prst="rect">
            <a:avLst/>
          </a:prstGeom>
          <a:noFill/>
        </p:spPr>
        <p:txBody>
          <a:bodyPr wrap="none" rtlCol="0">
            <a:spAutoFit/>
          </a:bodyPr>
          <a:lstStyle/>
          <a:p>
            <a:r>
              <a:rPr lang="en-US" sz="3733" dirty="0"/>
              <a:t>Want </a:t>
            </a:r>
          </a:p>
        </p:txBody>
      </p:sp>
      <p:pic>
        <p:nvPicPr>
          <p:cNvPr id="3" name="Picture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753361" y="1529080"/>
            <a:ext cx="2768049" cy="757611"/>
          </a:xfrm>
          <a:prstGeom prst="rect">
            <a:avLst/>
          </a:prstGeom>
        </p:spPr>
      </p:pic>
      <p:sp>
        <p:nvSpPr>
          <p:cNvPr id="15" name="TextBox 14"/>
          <p:cNvSpPr txBox="1"/>
          <p:nvPr/>
        </p:nvSpPr>
        <p:spPr>
          <a:xfrm>
            <a:off x="914400" y="2383291"/>
            <a:ext cx="10160000" cy="3817215"/>
          </a:xfrm>
          <a:prstGeom prst="roundRect">
            <a:avLst/>
          </a:prstGeom>
          <a:noFill/>
          <a:ln>
            <a:noFill/>
          </a:ln>
        </p:spPr>
        <p:txBody>
          <a:bodyPr wrap="square" rtlCol="0">
            <a:spAutoFit/>
          </a:bodyPr>
          <a:lstStyle/>
          <a:p>
            <a:pPr>
              <a:lnSpc>
                <a:spcPct val="150000"/>
              </a:lnSpc>
            </a:pPr>
            <a:r>
              <a:rPr lang="en-US" sz="3733" b="1" dirty="0"/>
              <a:t>Outline:</a:t>
            </a:r>
          </a:p>
          <a:p>
            <a:pPr marL="1066773" lvl="1" indent="-457189">
              <a:lnSpc>
                <a:spcPct val="150000"/>
              </a:lnSpc>
              <a:buFont typeface="Arial" pitchFamily="34" charset="0"/>
              <a:buChar char="•"/>
            </a:pPr>
            <a:r>
              <a:rPr lang="en-US" sz="3733" dirty="0"/>
              <a:t>Start with some</a:t>
            </a:r>
          </a:p>
          <a:p>
            <a:pPr marL="1066773" lvl="1" indent="-457189">
              <a:lnSpc>
                <a:spcPct val="150000"/>
              </a:lnSpc>
              <a:buFont typeface="Arial" pitchFamily="34" charset="0"/>
              <a:buChar char="•"/>
            </a:pPr>
            <a:r>
              <a:rPr lang="en-US" sz="3733" dirty="0"/>
              <a:t>Keep changing              to reduce                     until we hopefully end up at a minimum</a:t>
            </a:r>
          </a:p>
        </p:txBody>
      </p:sp>
      <p:pic>
        <p:nvPicPr>
          <p:cNvPr id="48" name="Picture 4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32120" y="3759200"/>
            <a:ext cx="1062483" cy="452120"/>
          </a:xfrm>
          <a:prstGeom prst="rect">
            <a:avLst/>
          </a:prstGeom>
          <a:ln>
            <a:noFill/>
          </a:ln>
        </p:spPr>
      </p:pic>
      <p:pic>
        <p:nvPicPr>
          <p:cNvPr id="49" name="Picture 48"/>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tretch>
            <a:fillRect/>
          </a:stretch>
        </p:blipFill>
        <p:spPr>
          <a:xfrm>
            <a:off x="8666480" y="4600747"/>
            <a:ext cx="1774573" cy="504868"/>
          </a:xfrm>
          <a:prstGeom prst="rect">
            <a:avLst/>
          </a:prstGeom>
          <a:ln>
            <a:noFill/>
          </a:ln>
        </p:spPr>
      </p:pic>
      <p:pic>
        <p:nvPicPr>
          <p:cNvPr id="12" name="Picture 11"/>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283200" y="4607560"/>
            <a:ext cx="1062483" cy="452120"/>
          </a:xfrm>
          <a:prstGeom prst="rect">
            <a:avLst/>
          </a:prstGeom>
        </p:spPr>
      </p:pic>
    </p:spTree>
    <p:extLst>
      <p:ext uri="{BB962C8B-B14F-4D97-AF65-F5344CB8AC3E}">
        <p14:creationId xmlns:p14="http://schemas.microsoft.com/office/powerpoint/2010/main" val="328431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cstate="print"/>
          <a:srcRect/>
          <a:stretch>
            <a:fillRect/>
          </a:stretch>
        </p:blipFill>
        <p:spPr bwMode="auto">
          <a:xfrm>
            <a:off x="812800" y="681038"/>
            <a:ext cx="10236200" cy="5376863"/>
          </a:xfrm>
          <a:prstGeom prst="rect">
            <a:avLst/>
          </a:prstGeom>
          <a:noFill/>
          <a:ln w="9525">
            <a:noFill/>
            <a:miter lim="800000"/>
            <a:headEnd/>
            <a:tailEnd/>
          </a:ln>
        </p:spPr>
      </p:pic>
      <p:sp>
        <p:nvSpPr>
          <p:cNvPr id="477191" name="AutoShape 7"/>
          <p:cNvSpPr>
            <a:spLocks noChangeArrowheads="1"/>
          </p:cNvSpPr>
          <p:nvPr/>
        </p:nvSpPr>
        <p:spPr bwMode="auto">
          <a:xfrm>
            <a:off x="5054600" y="2698749"/>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2400">
              <a:solidFill>
                <a:prstClr val="black"/>
              </a:solidFill>
            </a:endParaRPr>
          </a:p>
        </p:txBody>
      </p:sp>
      <p:sp>
        <p:nvSpPr>
          <p:cNvPr id="477192" name="AutoShape 8"/>
          <p:cNvSpPr>
            <a:spLocks noChangeArrowheads="1"/>
          </p:cNvSpPr>
          <p:nvPr/>
        </p:nvSpPr>
        <p:spPr bwMode="auto">
          <a:xfrm>
            <a:off x="5105400" y="2989261"/>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2400">
              <a:solidFill>
                <a:prstClr val="black"/>
              </a:solidFill>
            </a:endParaRPr>
          </a:p>
        </p:txBody>
      </p:sp>
      <p:sp>
        <p:nvSpPr>
          <p:cNvPr id="477193" name="AutoShape 9"/>
          <p:cNvSpPr>
            <a:spLocks noChangeArrowheads="1"/>
          </p:cNvSpPr>
          <p:nvPr/>
        </p:nvSpPr>
        <p:spPr bwMode="auto">
          <a:xfrm>
            <a:off x="5080000" y="3284536"/>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2400">
              <a:solidFill>
                <a:prstClr val="black"/>
              </a:solidFill>
            </a:endParaRPr>
          </a:p>
        </p:txBody>
      </p:sp>
      <p:sp>
        <p:nvSpPr>
          <p:cNvPr id="477194" name="AutoShape 10"/>
          <p:cNvSpPr>
            <a:spLocks noChangeArrowheads="1"/>
          </p:cNvSpPr>
          <p:nvPr/>
        </p:nvSpPr>
        <p:spPr bwMode="auto">
          <a:xfrm>
            <a:off x="4775200" y="3589336"/>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2400">
              <a:solidFill>
                <a:prstClr val="black"/>
              </a:solidFill>
            </a:endParaRPr>
          </a:p>
        </p:txBody>
      </p:sp>
      <p:sp>
        <p:nvSpPr>
          <p:cNvPr id="477195" name="AutoShape 11"/>
          <p:cNvSpPr>
            <a:spLocks noChangeArrowheads="1"/>
          </p:cNvSpPr>
          <p:nvPr/>
        </p:nvSpPr>
        <p:spPr bwMode="auto">
          <a:xfrm>
            <a:off x="4876800" y="3894136"/>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2400">
              <a:solidFill>
                <a:prstClr val="black"/>
              </a:solidFill>
            </a:endParaRPr>
          </a:p>
        </p:txBody>
      </p:sp>
      <p:sp>
        <p:nvSpPr>
          <p:cNvPr id="477196" name="AutoShape 12"/>
          <p:cNvSpPr>
            <a:spLocks noChangeArrowheads="1"/>
          </p:cNvSpPr>
          <p:nvPr/>
        </p:nvSpPr>
        <p:spPr bwMode="auto">
          <a:xfrm>
            <a:off x="5283200" y="3970336"/>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2400">
              <a:solidFill>
                <a:prstClr val="black"/>
              </a:solidFill>
            </a:endParaRPr>
          </a:p>
        </p:txBody>
      </p:sp>
      <p:sp>
        <p:nvSpPr>
          <p:cNvPr id="477197" name="AutoShape 13"/>
          <p:cNvSpPr>
            <a:spLocks noChangeArrowheads="1"/>
          </p:cNvSpPr>
          <p:nvPr/>
        </p:nvSpPr>
        <p:spPr bwMode="auto">
          <a:xfrm>
            <a:off x="5486400" y="4198936"/>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2400">
              <a:solidFill>
                <a:prstClr val="black"/>
              </a:solidFill>
            </a:endParaRPr>
          </a:p>
        </p:txBody>
      </p:sp>
      <p:sp>
        <p:nvSpPr>
          <p:cNvPr id="477198" name="AutoShape 14"/>
          <p:cNvSpPr>
            <a:spLocks noChangeArrowheads="1"/>
          </p:cNvSpPr>
          <p:nvPr/>
        </p:nvSpPr>
        <p:spPr bwMode="auto">
          <a:xfrm>
            <a:off x="5384800" y="4503736"/>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2400">
              <a:solidFill>
                <a:prstClr val="black"/>
              </a:solidFill>
            </a:endParaRPr>
          </a:p>
        </p:txBody>
      </p:sp>
      <p:cxnSp>
        <p:nvCxnSpPr>
          <p:cNvPr id="477199" name="AutoShape 15"/>
          <p:cNvCxnSpPr>
            <a:cxnSpLocks noChangeShapeType="1"/>
          </p:cNvCxnSpPr>
          <p:nvPr/>
        </p:nvCxnSpPr>
        <p:spPr bwMode="auto">
          <a:xfrm>
            <a:off x="4923367" y="3703636"/>
            <a:ext cx="101600" cy="304800"/>
          </a:xfrm>
          <a:prstGeom prst="straightConnector1">
            <a:avLst/>
          </a:prstGeom>
          <a:noFill/>
          <a:ln w="28575">
            <a:solidFill>
              <a:schemeClr val="tx1"/>
            </a:solidFill>
            <a:round/>
            <a:headEnd/>
            <a:tailEnd/>
          </a:ln>
        </p:spPr>
      </p:cxnSp>
      <p:cxnSp>
        <p:nvCxnSpPr>
          <p:cNvPr id="477200" name="AutoShape 16"/>
          <p:cNvCxnSpPr>
            <a:cxnSpLocks noChangeShapeType="1"/>
          </p:cNvCxnSpPr>
          <p:nvPr/>
        </p:nvCxnSpPr>
        <p:spPr bwMode="auto">
          <a:xfrm flipH="1">
            <a:off x="4923367" y="3398836"/>
            <a:ext cx="304800" cy="304800"/>
          </a:xfrm>
          <a:prstGeom prst="straightConnector1">
            <a:avLst/>
          </a:prstGeom>
          <a:noFill/>
          <a:ln w="28575">
            <a:solidFill>
              <a:schemeClr val="tx1"/>
            </a:solidFill>
            <a:round/>
            <a:headEnd/>
            <a:tailEnd/>
          </a:ln>
        </p:spPr>
      </p:cxnSp>
      <p:cxnSp>
        <p:nvCxnSpPr>
          <p:cNvPr id="477201" name="AutoShape 17"/>
          <p:cNvCxnSpPr>
            <a:cxnSpLocks noChangeShapeType="1"/>
          </p:cNvCxnSpPr>
          <p:nvPr/>
        </p:nvCxnSpPr>
        <p:spPr bwMode="auto">
          <a:xfrm>
            <a:off x="5033433" y="4008436"/>
            <a:ext cx="406400" cy="76200"/>
          </a:xfrm>
          <a:prstGeom prst="straightConnector1">
            <a:avLst/>
          </a:prstGeom>
          <a:noFill/>
          <a:ln w="28575">
            <a:solidFill>
              <a:schemeClr val="tx1"/>
            </a:solidFill>
            <a:round/>
            <a:headEnd/>
            <a:tailEnd/>
          </a:ln>
        </p:spPr>
      </p:cxnSp>
      <p:cxnSp>
        <p:nvCxnSpPr>
          <p:cNvPr id="477202" name="AutoShape 18"/>
          <p:cNvCxnSpPr>
            <a:cxnSpLocks noChangeShapeType="1"/>
          </p:cNvCxnSpPr>
          <p:nvPr/>
        </p:nvCxnSpPr>
        <p:spPr bwMode="auto">
          <a:xfrm>
            <a:off x="5425017" y="4084636"/>
            <a:ext cx="203200" cy="228600"/>
          </a:xfrm>
          <a:prstGeom prst="straightConnector1">
            <a:avLst/>
          </a:prstGeom>
          <a:noFill/>
          <a:ln w="28575">
            <a:solidFill>
              <a:schemeClr val="tx1"/>
            </a:solidFill>
            <a:round/>
            <a:headEnd/>
            <a:tailEnd/>
          </a:ln>
        </p:spPr>
      </p:cxnSp>
      <p:cxnSp>
        <p:nvCxnSpPr>
          <p:cNvPr id="477203" name="AutoShape 19"/>
          <p:cNvCxnSpPr>
            <a:cxnSpLocks noChangeShapeType="1"/>
          </p:cNvCxnSpPr>
          <p:nvPr/>
        </p:nvCxnSpPr>
        <p:spPr bwMode="auto">
          <a:xfrm flipH="1">
            <a:off x="5526617" y="4313236"/>
            <a:ext cx="101600" cy="304800"/>
          </a:xfrm>
          <a:prstGeom prst="straightConnector1">
            <a:avLst/>
          </a:prstGeom>
          <a:noFill/>
          <a:ln w="28575">
            <a:solidFill>
              <a:schemeClr val="tx1"/>
            </a:solidFill>
            <a:round/>
            <a:headEnd/>
            <a:tailEnd/>
          </a:ln>
        </p:spPr>
      </p:cxnSp>
      <p:sp>
        <p:nvSpPr>
          <p:cNvPr id="477204" name="Line 20"/>
          <p:cNvSpPr>
            <a:spLocks noChangeShapeType="1"/>
          </p:cNvSpPr>
          <p:nvPr/>
        </p:nvSpPr>
        <p:spPr bwMode="auto">
          <a:xfrm>
            <a:off x="5207002" y="2813049"/>
            <a:ext cx="57151" cy="304800"/>
          </a:xfrm>
          <a:prstGeom prst="line">
            <a:avLst/>
          </a:prstGeom>
          <a:noFill/>
          <a:ln w="28575">
            <a:solidFill>
              <a:schemeClr val="tx1"/>
            </a:solidFill>
            <a:round/>
            <a:headEnd/>
            <a:tailEnd/>
          </a:ln>
        </p:spPr>
        <p:txBody>
          <a:bodyPr/>
          <a:lstStyle/>
          <a:p>
            <a:endParaRPr lang="en-US" sz="2400">
              <a:solidFill>
                <a:prstClr val="black"/>
              </a:solidFill>
            </a:endParaRPr>
          </a:p>
        </p:txBody>
      </p:sp>
      <p:sp>
        <p:nvSpPr>
          <p:cNvPr id="477205" name="Line 21"/>
          <p:cNvSpPr>
            <a:spLocks noChangeShapeType="1"/>
          </p:cNvSpPr>
          <p:nvPr/>
        </p:nvSpPr>
        <p:spPr bwMode="auto">
          <a:xfrm flipH="1">
            <a:off x="5232402" y="3113087"/>
            <a:ext cx="31751" cy="280988"/>
          </a:xfrm>
          <a:prstGeom prst="line">
            <a:avLst/>
          </a:prstGeom>
          <a:noFill/>
          <a:ln w="28575">
            <a:solidFill>
              <a:schemeClr val="tx1"/>
            </a:solidFill>
            <a:round/>
            <a:headEnd/>
            <a:tailEnd/>
          </a:ln>
        </p:spPr>
        <p:txBody>
          <a:bodyPr/>
          <a:lstStyle/>
          <a:p>
            <a:endParaRPr lang="en-US" sz="2400">
              <a:solidFill>
                <a:prstClr val="black"/>
              </a:solidFill>
            </a:endParaRPr>
          </a:p>
        </p:txBody>
      </p:sp>
      <p:sp>
        <p:nvSpPr>
          <p:cNvPr id="50196" name="Text Box 22"/>
          <p:cNvSpPr txBox="1">
            <a:spLocks noChangeArrowheads="1"/>
          </p:cNvSpPr>
          <p:nvPr/>
        </p:nvSpPr>
        <p:spPr bwMode="auto">
          <a:xfrm>
            <a:off x="9029701" y="4953000"/>
            <a:ext cx="447558" cy="461665"/>
          </a:xfrm>
          <a:prstGeom prst="rect">
            <a:avLst/>
          </a:prstGeom>
          <a:noFill/>
          <a:ln w="9525">
            <a:noFill/>
            <a:miter lim="800000"/>
            <a:headEnd/>
            <a:tailEnd/>
          </a:ln>
        </p:spPr>
        <p:txBody>
          <a:bodyPr wrap="none">
            <a:spAutoFit/>
          </a:bodyPr>
          <a:lstStyle/>
          <a:p>
            <a:r>
              <a:rPr lang="en-US" sz="2400">
                <a:solidFill>
                  <a:prstClr val="black"/>
                </a:solidFill>
                <a:latin typeface="Symbol" pitchFamily="18" charset="2"/>
                <a:sym typeface="Symbol" pitchFamily="18" charset="2"/>
              </a:rPr>
              <a:t></a:t>
            </a:r>
            <a:r>
              <a:rPr lang="en-US" sz="2400" baseline="-25000">
                <a:solidFill>
                  <a:prstClr val="black"/>
                </a:solidFill>
                <a:latin typeface="Symbol" pitchFamily="18" charset="2"/>
                <a:sym typeface="Symbol" pitchFamily="18" charset="2"/>
              </a:rPr>
              <a:t>1</a:t>
            </a:r>
            <a:endParaRPr lang="en-US" sz="2400" baseline="-25000">
              <a:solidFill>
                <a:prstClr val="black"/>
              </a:solidFill>
              <a:latin typeface="Symbol" pitchFamily="18" charset="2"/>
            </a:endParaRPr>
          </a:p>
        </p:txBody>
      </p:sp>
      <p:sp>
        <p:nvSpPr>
          <p:cNvPr id="50197" name="Text Box 23"/>
          <p:cNvSpPr txBox="1">
            <a:spLocks noChangeArrowheads="1"/>
          </p:cNvSpPr>
          <p:nvPr/>
        </p:nvSpPr>
        <p:spPr bwMode="auto">
          <a:xfrm>
            <a:off x="3668184" y="5332413"/>
            <a:ext cx="447558" cy="461665"/>
          </a:xfrm>
          <a:prstGeom prst="rect">
            <a:avLst/>
          </a:prstGeom>
          <a:noFill/>
          <a:ln w="9525">
            <a:noFill/>
            <a:miter lim="800000"/>
            <a:headEnd/>
            <a:tailEnd/>
          </a:ln>
        </p:spPr>
        <p:txBody>
          <a:bodyPr wrap="none">
            <a:spAutoFit/>
          </a:bodyPr>
          <a:lstStyle/>
          <a:p>
            <a:r>
              <a:rPr lang="en-US" sz="2400">
                <a:solidFill>
                  <a:prstClr val="black"/>
                </a:solidFill>
                <a:latin typeface="Symbol" pitchFamily="18" charset="2"/>
                <a:sym typeface="Symbol" pitchFamily="18" charset="2"/>
              </a:rPr>
              <a:t></a:t>
            </a:r>
            <a:r>
              <a:rPr lang="en-US" sz="2400" baseline="-25000">
                <a:solidFill>
                  <a:prstClr val="black"/>
                </a:solidFill>
                <a:latin typeface="Symbol" pitchFamily="18" charset="2"/>
                <a:sym typeface="Symbol" pitchFamily="18" charset="2"/>
              </a:rPr>
              <a:t>0</a:t>
            </a:r>
            <a:endParaRPr lang="en-US" sz="2400" baseline="-25000">
              <a:solidFill>
                <a:prstClr val="black"/>
              </a:solidFill>
              <a:latin typeface="Symbol" pitchFamily="18" charset="2"/>
            </a:endParaRPr>
          </a:p>
        </p:txBody>
      </p:sp>
      <p:sp>
        <p:nvSpPr>
          <p:cNvPr id="23" name="Text Box 21"/>
          <p:cNvSpPr txBox="1">
            <a:spLocks noChangeArrowheads="1"/>
          </p:cNvSpPr>
          <p:nvPr/>
        </p:nvSpPr>
        <p:spPr bwMode="auto">
          <a:xfrm>
            <a:off x="795048" y="3173094"/>
            <a:ext cx="1071127" cy="461665"/>
          </a:xfrm>
          <a:prstGeom prst="rect">
            <a:avLst/>
          </a:prstGeom>
          <a:noFill/>
          <a:ln w="9525">
            <a:noFill/>
            <a:miter lim="800000"/>
            <a:headEnd/>
            <a:tailEnd/>
          </a:ln>
        </p:spPr>
        <p:txBody>
          <a:bodyPr wrap="none">
            <a:spAutoFit/>
          </a:bodyPr>
          <a:lstStyle/>
          <a:p>
            <a:r>
              <a:rPr lang="en-US" sz="2400" dirty="0">
                <a:solidFill>
                  <a:prstClr val="black"/>
                </a:solidFill>
              </a:rPr>
              <a:t>J(</a:t>
            </a:r>
            <a:r>
              <a:rPr lang="en-US" sz="2400" dirty="0">
                <a:solidFill>
                  <a:prstClr val="black"/>
                </a:solidFill>
                <a:latin typeface="Symbol" pitchFamily="18" charset="2"/>
                <a:sym typeface="Symbol" pitchFamily="18" charset="2"/>
              </a:rPr>
              <a:t></a:t>
            </a:r>
            <a:r>
              <a:rPr lang="en-US" sz="2400" baseline="-25000" dirty="0">
                <a:solidFill>
                  <a:prstClr val="black"/>
                </a:solidFill>
                <a:latin typeface="Symbol" pitchFamily="18" charset="2"/>
                <a:sym typeface="Symbol" pitchFamily="18" charset="2"/>
              </a:rPr>
              <a:t>0</a:t>
            </a:r>
            <a:r>
              <a:rPr lang="en-US" sz="2400" dirty="0">
                <a:solidFill>
                  <a:prstClr val="black"/>
                </a:solidFill>
                <a:latin typeface="Symbol" pitchFamily="18" charset="2"/>
                <a:sym typeface="Symbol" pitchFamily="18" charset="2"/>
              </a:rPr>
              <a:t>,</a:t>
            </a:r>
            <a:r>
              <a:rPr lang="en-US" sz="2400" baseline="-25000" dirty="0">
                <a:solidFill>
                  <a:prstClr val="black"/>
                </a:solidFill>
                <a:latin typeface="Symbol" pitchFamily="18" charset="2"/>
                <a:sym typeface="Symbol" pitchFamily="18" charset="2"/>
              </a:rPr>
              <a:t>1</a:t>
            </a:r>
            <a:r>
              <a:rPr lang="en-US" sz="2400" dirty="0">
                <a:solidFill>
                  <a:prstClr val="black"/>
                </a:solidFill>
              </a:rPr>
              <a:t>)</a:t>
            </a:r>
            <a:endParaRPr lang="en-US" sz="2400" baseline="-25000" dirty="0">
              <a:solidFill>
                <a:prstClr val="black"/>
              </a:solidFill>
              <a:latin typeface="Symbol" pitchFamily="18" charset="2"/>
              <a:sym typeface="Symbol" pitchFamily="18" charset="2"/>
            </a:endParaRPr>
          </a:p>
        </p:txBody>
      </p:sp>
      <p:sp>
        <p:nvSpPr>
          <p:cNvPr id="22" name="Title 1">
            <a:extLst>
              <a:ext uri="{FF2B5EF4-FFF2-40B4-BE49-F238E27FC236}">
                <a16:creationId xmlns:a16="http://schemas.microsoft.com/office/drawing/2014/main" id="{723E4E2B-3DC6-7643-9EA6-9A3E63C3BDBF}"/>
              </a:ext>
            </a:extLst>
          </p:cNvPr>
          <p:cNvSpPr>
            <a:spLocks noGrp="1"/>
          </p:cNvSpPr>
          <p:nvPr>
            <p:ph type="title"/>
          </p:nvPr>
        </p:nvSpPr>
        <p:spPr>
          <a:xfrm>
            <a:off x="279400" y="373705"/>
            <a:ext cx="10515600" cy="384827"/>
          </a:xfrm>
        </p:spPr>
        <p:txBody>
          <a:bodyPr>
            <a:normAutofit fontScale="90000"/>
          </a:bodyPr>
          <a:lstStyle/>
          <a:p>
            <a:r>
              <a:rPr lang="en-US" sz="4400" b="1" dirty="0">
                <a:latin typeface="Arial" panose="020B0604020202020204" pitchFamily="34" charset="0"/>
                <a:cs typeface="Arial" panose="020B0604020202020204" pitchFamily="34" charset="0"/>
              </a:rPr>
              <a:t>Introducing gradient decent</a:t>
            </a:r>
            <a:endParaRPr lang="en-US"/>
          </a:p>
        </p:txBody>
      </p:sp>
    </p:spTree>
    <p:extLst>
      <p:ext uri="{BB962C8B-B14F-4D97-AF65-F5344CB8AC3E}">
        <p14:creationId xmlns:p14="http://schemas.microsoft.com/office/powerpoint/2010/main" val="285436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71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720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47719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77205"/>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47719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77200"/>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477194"/>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500"/>
                                  </p:stCondLst>
                                  <p:childTnLst>
                                    <p:set>
                                      <p:cBhvr>
                                        <p:cTn id="30" dur="1" fill="hold">
                                          <p:stCondLst>
                                            <p:cond delay="0"/>
                                          </p:stCondLst>
                                        </p:cTn>
                                        <p:tgtEl>
                                          <p:spTgt spid="477199"/>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477195"/>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nodeType="afterEffect">
                                  <p:stCondLst>
                                    <p:cond delay="500"/>
                                  </p:stCondLst>
                                  <p:childTnLst>
                                    <p:set>
                                      <p:cBhvr>
                                        <p:cTn id="36" dur="1" fill="hold">
                                          <p:stCondLst>
                                            <p:cond delay="0"/>
                                          </p:stCondLst>
                                        </p:cTn>
                                        <p:tgtEl>
                                          <p:spTgt spid="477201"/>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477196"/>
                                        </p:tgtEl>
                                        <p:attrNameLst>
                                          <p:attrName>style.visibility</p:attrName>
                                        </p:attrNameLst>
                                      </p:cBhvr>
                                      <p:to>
                                        <p:strVal val="visible"/>
                                      </p:to>
                                    </p:set>
                                  </p:childTnLst>
                                </p:cTn>
                              </p:par>
                            </p:childTnLst>
                          </p:cTn>
                        </p:par>
                        <p:par>
                          <p:cTn id="40" fill="hold">
                            <p:stCondLst>
                              <p:cond delay="1000"/>
                            </p:stCondLst>
                            <p:childTnLst>
                              <p:par>
                                <p:cTn id="41" presetID="1" presetClass="entr" presetSubtype="0" fill="hold" nodeType="afterEffect">
                                  <p:stCondLst>
                                    <p:cond delay="500"/>
                                  </p:stCondLst>
                                  <p:childTnLst>
                                    <p:set>
                                      <p:cBhvr>
                                        <p:cTn id="42" dur="1" fill="hold">
                                          <p:stCondLst>
                                            <p:cond delay="0"/>
                                          </p:stCondLst>
                                        </p:cTn>
                                        <p:tgtEl>
                                          <p:spTgt spid="477202"/>
                                        </p:tgtEl>
                                        <p:attrNameLst>
                                          <p:attrName>style.visibility</p:attrName>
                                        </p:attrNameLst>
                                      </p:cBhvr>
                                      <p:to>
                                        <p:strVal val="visible"/>
                                      </p:to>
                                    </p:set>
                                  </p:childTnLst>
                                </p:cTn>
                              </p:par>
                            </p:childTnLst>
                          </p:cTn>
                        </p:par>
                        <p:par>
                          <p:cTn id="43" fill="hold">
                            <p:stCondLst>
                              <p:cond delay="1500"/>
                            </p:stCondLst>
                            <p:childTnLst>
                              <p:par>
                                <p:cTn id="44" presetID="1" presetClass="entr" presetSubtype="0" fill="hold" grpId="0" nodeType="afterEffect">
                                  <p:stCondLst>
                                    <p:cond delay="0"/>
                                  </p:stCondLst>
                                  <p:childTnLst>
                                    <p:set>
                                      <p:cBhvr>
                                        <p:cTn id="45" dur="1" fill="hold">
                                          <p:stCondLst>
                                            <p:cond delay="0"/>
                                          </p:stCondLst>
                                        </p:cTn>
                                        <p:tgtEl>
                                          <p:spTgt spid="477197"/>
                                        </p:tgtEl>
                                        <p:attrNameLst>
                                          <p:attrName>style.visibility</p:attrName>
                                        </p:attrNameLst>
                                      </p:cBhvr>
                                      <p:to>
                                        <p:strVal val="visible"/>
                                      </p:to>
                                    </p:set>
                                  </p:childTnLst>
                                </p:cTn>
                              </p:par>
                            </p:childTnLst>
                          </p:cTn>
                        </p:par>
                        <p:par>
                          <p:cTn id="46" fill="hold">
                            <p:stCondLst>
                              <p:cond delay="1500"/>
                            </p:stCondLst>
                            <p:childTnLst>
                              <p:par>
                                <p:cTn id="47" presetID="1" presetClass="entr" presetSubtype="0" fill="hold" nodeType="afterEffect">
                                  <p:stCondLst>
                                    <p:cond delay="500"/>
                                  </p:stCondLst>
                                  <p:childTnLst>
                                    <p:set>
                                      <p:cBhvr>
                                        <p:cTn id="48" dur="1" fill="hold">
                                          <p:stCondLst>
                                            <p:cond delay="0"/>
                                          </p:stCondLst>
                                        </p:cTn>
                                        <p:tgtEl>
                                          <p:spTgt spid="477203"/>
                                        </p:tgtEl>
                                        <p:attrNameLst>
                                          <p:attrName>style.visibility</p:attrName>
                                        </p:attrNameLst>
                                      </p:cBhvr>
                                      <p:to>
                                        <p:strVal val="visible"/>
                                      </p:to>
                                    </p:set>
                                  </p:childTnLst>
                                </p:cTn>
                              </p:par>
                            </p:childTnLst>
                          </p:cTn>
                        </p:par>
                        <p:par>
                          <p:cTn id="49" fill="hold">
                            <p:stCondLst>
                              <p:cond delay="2000"/>
                            </p:stCondLst>
                            <p:childTnLst>
                              <p:par>
                                <p:cTn id="50" presetID="1" presetClass="entr" presetSubtype="0" fill="hold" grpId="0" nodeType="afterEffect">
                                  <p:stCondLst>
                                    <p:cond delay="0"/>
                                  </p:stCondLst>
                                  <p:childTnLst>
                                    <p:set>
                                      <p:cBhvr>
                                        <p:cTn id="51" dur="1" fill="hold">
                                          <p:stCondLst>
                                            <p:cond delay="0"/>
                                          </p:stCondLst>
                                        </p:cTn>
                                        <p:tgtEl>
                                          <p:spTgt spid="477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191" grpId="0" animBg="1"/>
      <p:bldP spid="477192" grpId="0" animBg="1"/>
      <p:bldP spid="477193" grpId="0" animBg="1"/>
      <p:bldP spid="477194" grpId="0" animBg="1"/>
      <p:bldP spid="477195" grpId="0" animBg="1"/>
      <p:bldP spid="477196" grpId="0" animBg="1"/>
      <p:bldP spid="477197" grpId="0" animBg="1"/>
      <p:bldP spid="477198" grpId="0" animBg="1"/>
      <p:bldP spid="477204" grpId="0" animBg="1"/>
      <p:bldP spid="47720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p:cNvPicPr>
            <a:picLocks noChangeAspect="1" noChangeArrowheads="1"/>
          </p:cNvPicPr>
          <p:nvPr/>
        </p:nvPicPr>
        <p:blipFill>
          <a:blip r:embed="rId3" cstate="print"/>
          <a:srcRect/>
          <a:stretch>
            <a:fillRect/>
          </a:stretch>
        </p:blipFill>
        <p:spPr bwMode="auto">
          <a:xfrm>
            <a:off x="812800" y="681038"/>
            <a:ext cx="10236200" cy="5376863"/>
          </a:xfrm>
          <a:prstGeom prst="rect">
            <a:avLst/>
          </a:prstGeom>
          <a:noFill/>
          <a:ln w="9525">
            <a:noFill/>
            <a:miter lim="800000"/>
            <a:headEnd/>
            <a:tailEnd/>
          </a:ln>
        </p:spPr>
      </p:pic>
      <p:sp>
        <p:nvSpPr>
          <p:cNvPr id="51204" name="Text Box 4"/>
          <p:cNvSpPr txBox="1">
            <a:spLocks noChangeArrowheads="1"/>
          </p:cNvSpPr>
          <p:nvPr/>
        </p:nvSpPr>
        <p:spPr bwMode="auto">
          <a:xfrm>
            <a:off x="3668184" y="5324476"/>
            <a:ext cx="447558" cy="461665"/>
          </a:xfrm>
          <a:prstGeom prst="rect">
            <a:avLst/>
          </a:prstGeom>
          <a:noFill/>
          <a:ln w="9525">
            <a:noFill/>
            <a:miter lim="800000"/>
            <a:headEnd/>
            <a:tailEnd/>
          </a:ln>
        </p:spPr>
        <p:txBody>
          <a:bodyPr wrap="none">
            <a:spAutoFit/>
          </a:bodyPr>
          <a:lstStyle/>
          <a:p>
            <a:r>
              <a:rPr lang="en-US" sz="2400">
                <a:solidFill>
                  <a:prstClr val="black"/>
                </a:solidFill>
                <a:latin typeface="Symbol" pitchFamily="18" charset="2"/>
                <a:sym typeface="Symbol" pitchFamily="18" charset="2"/>
              </a:rPr>
              <a:t></a:t>
            </a:r>
            <a:r>
              <a:rPr lang="en-US" sz="2400" baseline="-25000">
                <a:solidFill>
                  <a:prstClr val="black"/>
                </a:solidFill>
                <a:latin typeface="Symbol" pitchFamily="18" charset="2"/>
                <a:sym typeface="Symbol" pitchFamily="18" charset="2"/>
              </a:rPr>
              <a:t>0</a:t>
            </a:r>
            <a:endParaRPr lang="en-US" sz="2400" baseline="-25000">
              <a:solidFill>
                <a:prstClr val="black"/>
              </a:solidFill>
              <a:latin typeface="Symbol" pitchFamily="18" charset="2"/>
            </a:endParaRPr>
          </a:p>
        </p:txBody>
      </p:sp>
      <p:sp>
        <p:nvSpPr>
          <p:cNvPr id="51205" name="Text Box 5"/>
          <p:cNvSpPr txBox="1">
            <a:spLocks noChangeArrowheads="1"/>
          </p:cNvSpPr>
          <p:nvPr/>
        </p:nvSpPr>
        <p:spPr bwMode="auto">
          <a:xfrm>
            <a:off x="9029701" y="4945062"/>
            <a:ext cx="447558" cy="461665"/>
          </a:xfrm>
          <a:prstGeom prst="rect">
            <a:avLst/>
          </a:prstGeom>
          <a:noFill/>
          <a:ln w="9525">
            <a:noFill/>
            <a:miter lim="800000"/>
            <a:headEnd/>
            <a:tailEnd/>
          </a:ln>
        </p:spPr>
        <p:txBody>
          <a:bodyPr wrap="none">
            <a:spAutoFit/>
          </a:bodyPr>
          <a:lstStyle/>
          <a:p>
            <a:r>
              <a:rPr lang="en-US" sz="2400">
                <a:solidFill>
                  <a:prstClr val="black"/>
                </a:solidFill>
                <a:latin typeface="Symbol" pitchFamily="18" charset="2"/>
                <a:sym typeface="Symbol" pitchFamily="18" charset="2"/>
              </a:rPr>
              <a:t></a:t>
            </a:r>
            <a:r>
              <a:rPr lang="en-US" sz="2400" baseline="-25000">
                <a:solidFill>
                  <a:prstClr val="black"/>
                </a:solidFill>
                <a:latin typeface="Symbol" pitchFamily="18" charset="2"/>
                <a:sym typeface="Symbol" pitchFamily="18" charset="2"/>
              </a:rPr>
              <a:t>1</a:t>
            </a:r>
            <a:endParaRPr lang="en-US" sz="2400" baseline="-25000">
              <a:solidFill>
                <a:prstClr val="black"/>
              </a:solidFill>
              <a:latin typeface="Symbol" pitchFamily="18" charset="2"/>
            </a:endParaRPr>
          </a:p>
        </p:txBody>
      </p:sp>
      <p:sp>
        <p:nvSpPr>
          <p:cNvPr id="479239" name="AutoShape 7"/>
          <p:cNvSpPr>
            <a:spLocks noChangeArrowheads="1"/>
          </p:cNvSpPr>
          <p:nvPr/>
        </p:nvSpPr>
        <p:spPr bwMode="auto">
          <a:xfrm>
            <a:off x="5314951" y="2566987"/>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2400">
              <a:solidFill>
                <a:prstClr val="black"/>
              </a:solidFill>
            </a:endParaRPr>
          </a:p>
        </p:txBody>
      </p:sp>
      <p:sp>
        <p:nvSpPr>
          <p:cNvPr id="479240" name="AutoShape 8"/>
          <p:cNvSpPr>
            <a:spLocks noChangeArrowheads="1"/>
          </p:cNvSpPr>
          <p:nvPr/>
        </p:nvSpPr>
        <p:spPr bwMode="auto">
          <a:xfrm>
            <a:off x="5657851" y="2876549"/>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2400">
              <a:solidFill>
                <a:prstClr val="black"/>
              </a:solidFill>
            </a:endParaRPr>
          </a:p>
        </p:txBody>
      </p:sp>
      <p:sp>
        <p:nvSpPr>
          <p:cNvPr id="479241" name="AutoShape 9"/>
          <p:cNvSpPr>
            <a:spLocks noChangeArrowheads="1"/>
          </p:cNvSpPr>
          <p:nvPr/>
        </p:nvSpPr>
        <p:spPr bwMode="auto">
          <a:xfrm>
            <a:off x="6038851" y="3000373"/>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2400">
              <a:solidFill>
                <a:prstClr val="black"/>
              </a:solidFill>
            </a:endParaRPr>
          </a:p>
        </p:txBody>
      </p:sp>
      <p:sp>
        <p:nvSpPr>
          <p:cNvPr id="479242" name="AutoShape 10"/>
          <p:cNvSpPr>
            <a:spLocks noChangeArrowheads="1"/>
          </p:cNvSpPr>
          <p:nvPr/>
        </p:nvSpPr>
        <p:spPr bwMode="auto">
          <a:xfrm>
            <a:off x="6502400" y="3276599"/>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2400">
              <a:solidFill>
                <a:prstClr val="black"/>
              </a:solidFill>
            </a:endParaRPr>
          </a:p>
        </p:txBody>
      </p:sp>
      <p:sp>
        <p:nvSpPr>
          <p:cNvPr id="479243" name="AutoShape 11"/>
          <p:cNvSpPr>
            <a:spLocks noChangeArrowheads="1"/>
          </p:cNvSpPr>
          <p:nvPr/>
        </p:nvSpPr>
        <p:spPr bwMode="auto">
          <a:xfrm>
            <a:off x="7010400" y="3505199"/>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2400">
              <a:solidFill>
                <a:prstClr val="black"/>
              </a:solidFill>
            </a:endParaRPr>
          </a:p>
        </p:txBody>
      </p:sp>
      <p:sp>
        <p:nvSpPr>
          <p:cNvPr id="479244" name="AutoShape 12"/>
          <p:cNvSpPr>
            <a:spLocks noChangeArrowheads="1"/>
          </p:cNvSpPr>
          <p:nvPr/>
        </p:nvSpPr>
        <p:spPr bwMode="auto">
          <a:xfrm>
            <a:off x="7518400" y="3657599"/>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2400">
              <a:solidFill>
                <a:prstClr val="black"/>
              </a:solidFill>
            </a:endParaRPr>
          </a:p>
        </p:txBody>
      </p:sp>
      <p:sp>
        <p:nvSpPr>
          <p:cNvPr id="479245" name="AutoShape 13"/>
          <p:cNvSpPr>
            <a:spLocks noChangeArrowheads="1"/>
          </p:cNvSpPr>
          <p:nvPr/>
        </p:nvSpPr>
        <p:spPr bwMode="auto">
          <a:xfrm>
            <a:off x="8026400" y="3809999"/>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2400">
              <a:solidFill>
                <a:prstClr val="black"/>
              </a:solidFill>
            </a:endParaRPr>
          </a:p>
        </p:txBody>
      </p:sp>
      <p:cxnSp>
        <p:nvCxnSpPr>
          <p:cNvPr id="479246" name="AutoShape 14"/>
          <p:cNvCxnSpPr>
            <a:cxnSpLocks noChangeShapeType="1"/>
          </p:cNvCxnSpPr>
          <p:nvPr/>
        </p:nvCxnSpPr>
        <p:spPr bwMode="auto">
          <a:xfrm>
            <a:off x="6635751" y="3390899"/>
            <a:ext cx="508000" cy="228600"/>
          </a:xfrm>
          <a:prstGeom prst="straightConnector1">
            <a:avLst/>
          </a:prstGeom>
          <a:noFill/>
          <a:ln w="28575">
            <a:solidFill>
              <a:schemeClr val="tx1"/>
            </a:solidFill>
            <a:round/>
            <a:headEnd/>
            <a:tailEnd/>
          </a:ln>
        </p:spPr>
      </p:cxnSp>
      <p:cxnSp>
        <p:nvCxnSpPr>
          <p:cNvPr id="479247" name="AutoShape 15"/>
          <p:cNvCxnSpPr>
            <a:cxnSpLocks noChangeShapeType="1"/>
          </p:cNvCxnSpPr>
          <p:nvPr/>
        </p:nvCxnSpPr>
        <p:spPr bwMode="auto">
          <a:xfrm>
            <a:off x="7158567" y="3619499"/>
            <a:ext cx="508000" cy="152400"/>
          </a:xfrm>
          <a:prstGeom prst="straightConnector1">
            <a:avLst/>
          </a:prstGeom>
          <a:noFill/>
          <a:ln w="28575">
            <a:solidFill>
              <a:schemeClr val="tx1"/>
            </a:solidFill>
            <a:round/>
            <a:headEnd/>
            <a:tailEnd/>
          </a:ln>
        </p:spPr>
      </p:cxnSp>
      <p:cxnSp>
        <p:nvCxnSpPr>
          <p:cNvPr id="479248" name="AutoShape 16"/>
          <p:cNvCxnSpPr>
            <a:cxnSpLocks noChangeShapeType="1"/>
          </p:cNvCxnSpPr>
          <p:nvPr/>
        </p:nvCxnSpPr>
        <p:spPr bwMode="auto">
          <a:xfrm>
            <a:off x="7666567" y="3771899"/>
            <a:ext cx="508000" cy="152400"/>
          </a:xfrm>
          <a:prstGeom prst="straightConnector1">
            <a:avLst/>
          </a:prstGeom>
          <a:noFill/>
          <a:ln w="28575">
            <a:solidFill>
              <a:schemeClr val="tx1"/>
            </a:solidFill>
            <a:round/>
            <a:headEnd/>
            <a:tailEnd/>
          </a:ln>
        </p:spPr>
      </p:cxnSp>
      <p:sp>
        <p:nvSpPr>
          <p:cNvPr id="479249" name="Line 17"/>
          <p:cNvSpPr>
            <a:spLocks noChangeShapeType="1"/>
          </p:cNvSpPr>
          <p:nvPr/>
        </p:nvSpPr>
        <p:spPr bwMode="auto">
          <a:xfrm>
            <a:off x="5467351" y="2686049"/>
            <a:ext cx="330200" cy="300039"/>
          </a:xfrm>
          <a:prstGeom prst="line">
            <a:avLst/>
          </a:prstGeom>
          <a:noFill/>
          <a:ln w="28575">
            <a:solidFill>
              <a:schemeClr val="tx1"/>
            </a:solidFill>
            <a:round/>
            <a:headEnd/>
            <a:tailEnd/>
          </a:ln>
        </p:spPr>
        <p:txBody>
          <a:bodyPr/>
          <a:lstStyle/>
          <a:p>
            <a:endParaRPr lang="en-US" sz="2400">
              <a:solidFill>
                <a:prstClr val="black"/>
              </a:solidFill>
            </a:endParaRPr>
          </a:p>
        </p:txBody>
      </p:sp>
      <p:sp>
        <p:nvSpPr>
          <p:cNvPr id="479250" name="Line 18"/>
          <p:cNvSpPr>
            <a:spLocks noChangeShapeType="1"/>
          </p:cNvSpPr>
          <p:nvPr/>
        </p:nvSpPr>
        <p:spPr bwMode="auto">
          <a:xfrm>
            <a:off x="5797551" y="2990849"/>
            <a:ext cx="387349" cy="133351"/>
          </a:xfrm>
          <a:prstGeom prst="line">
            <a:avLst/>
          </a:prstGeom>
          <a:noFill/>
          <a:ln w="28575">
            <a:solidFill>
              <a:schemeClr val="tx1"/>
            </a:solidFill>
            <a:round/>
            <a:headEnd/>
            <a:tailEnd/>
          </a:ln>
        </p:spPr>
        <p:txBody>
          <a:bodyPr/>
          <a:lstStyle/>
          <a:p>
            <a:endParaRPr lang="en-US" sz="2400">
              <a:solidFill>
                <a:prstClr val="black"/>
              </a:solidFill>
            </a:endParaRPr>
          </a:p>
        </p:txBody>
      </p:sp>
      <p:sp>
        <p:nvSpPr>
          <p:cNvPr id="479251" name="AutoShape 19"/>
          <p:cNvSpPr>
            <a:spLocks noChangeArrowheads="1"/>
          </p:cNvSpPr>
          <p:nvPr/>
        </p:nvSpPr>
        <p:spPr bwMode="auto">
          <a:xfrm>
            <a:off x="5054600" y="2690812"/>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sz="2400">
              <a:solidFill>
                <a:prstClr val="black"/>
              </a:solidFill>
            </a:endParaRPr>
          </a:p>
        </p:txBody>
      </p:sp>
      <p:sp>
        <p:nvSpPr>
          <p:cNvPr id="479252" name="Line 20"/>
          <p:cNvSpPr>
            <a:spLocks noChangeShapeType="1"/>
          </p:cNvSpPr>
          <p:nvPr/>
        </p:nvSpPr>
        <p:spPr bwMode="auto">
          <a:xfrm>
            <a:off x="6191253" y="3128964"/>
            <a:ext cx="444500" cy="261937"/>
          </a:xfrm>
          <a:prstGeom prst="line">
            <a:avLst/>
          </a:prstGeom>
          <a:noFill/>
          <a:ln w="28575">
            <a:solidFill>
              <a:schemeClr val="tx1"/>
            </a:solidFill>
            <a:round/>
            <a:headEnd/>
            <a:tailEnd/>
          </a:ln>
        </p:spPr>
        <p:txBody>
          <a:bodyPr/>
          <a:lstStyle/>
          <a:p>
            <a:endParaRPr lang="en-US" sz="2400">
              <a:solidFill>
                <a:prstClr val="black"/>
              </a:solidFill>
            </a:endParaRPr>
          </a:p>
        </p:txBody>
      </p:sp>
      <p:sp>
        <p:nvSpPr>
          <p:cNvPr id="22" name="Text Box 21"/>
          <p:cNvSpPr txBox="1">
            <a:spLocks noChangeArrowheads="1"/>
          </p:cNvSpPr>
          <p:nvPr/>
        </p:nvSpPr>
        <p:spPr bwMode="auto">
          <a:xfrm>
            <a:off x="795048" y="3177857"/>
            <a:ext cx="1071127" cy="461665"/>
          </a:xfrm>
          <a:prstGeom prst="rect">
            <a:avLst/>
          </a:prstGeom>
          <a:noFill/>
          <a:ln w="9525">
            <a:noFill/>
            <a:miter lim="800000"/>
            <a:headEnd/>
            <a:tailEnd/>
          </a:ln>
        </p:spPr>
        <p:txBody>
          <a:bodyPr wrap="none">
            <a:spAutoFit/>
          </a:bodyPr>
          <a:lstStyle/>
          <a:p>
            <a:r>
              <a:rPr lang="en-US" sz="2400" dirty="0">
                <a:solidFill>
                  <a:prstClr val="black"/>
                </a:solidFill>
              </a:rPr>
              <a:t>J(</a:t>
            </a:r>
            <a:r>
              <a:rPr lang="en-US" sz="2400" dirty="0">
                <a:solidFill>
                  <a:prstClr val="black"/>
                </a:solidFill>
                <a:latin typeface="Symbol" pitchFamily="18" charset="2"/>
                <a:sym typeface="Symbol" pitchFamily="18" charset="2"/>
              </a:rPr>
              <a:t></a:t>
            </a:r>
            <a:r>
              <a:rPr lang="en-US" sz="2400" baseline="-25000" dirty="0">
                <a:solidFill>
                  <a:prstClr val="black"/>
                </a:solidFill>
                <a:latin typeface="Symbol" pitchFamily="18" charset="2"/>
                <a:sym typeface="Symbol" pitchFamily="18" charset="2"/>
              </a:rPr>
              <a:t>0</a:t>
            </a:r>
            <a:r>
              <a:rPr lang="en-US" sz="2400" dirty="0">
                <a:solidFill>
                  <a:prstClr val="black"/>
                </a:solidFill>
                <a:latin typeface="Symbol" pitchFamily="18" charset="2"/>
                <a:sym typeface="Symbol" pitchFamily="18" charset="2"/>
              </a:rPr>
              <a:t>,</a:t>
            </a:r>
            <a:r>
              <a:rPr lang="en-US" sz="2400" baseline="-25000" dirty="0">
                <a:solidFill>
                  <a:prstClr val="black"/>
                </a:solidFill>
                <a:latin typeface="Symbol" pitchFamily="18" charset="2"/>
                <a:sym typeface="Symbol" pitchFamily="18" charset="2"/>
              </a:rPr>
              <a:t>1</a:t>
            </a:r>
            <a:r>
              <a:rPr lang="en-US" sz="2400" dirty="0">
                <a:solidFill>
                  <a:prstClr val="black"/>
                </a:solidFill>
              </a:rPr>
              <a:t>)</a:t>
            </a:r>
            <a:endParaRPr lang="en-US" sz="2400" baseline="-25000" dirty="0">
              <a:solidFill>
                <a:prstClr val="black"/>
              </a:solidFill>
              <a:latin typeface="Symbol" pitchFamily="18" charset="2"/>
              <a:sym typeface="Symbol" pitchFamily="18" charset="2"/>
            </a:endParaRP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4887840" y="2536800"/>
              <a:ext cx="4059840" cy="3072000"/>
            </p14:xfrm>
          </p:contentPart>
        </mc:Choice>
        <mc:Fallback>
          <p:pic>
            <p:nvPicPr>
              <p:cNvPr id="2" name="Ink 1"/>
              <p:cNvPicPr/>
              <p:nvPr/>
            </p:nvPicPr>
            <p:blipFill>
              <a:blip r:embed="rId5"/>
              <a:stretch>
                <a:fillRect/>
              </a:stretch>
            </p:blipFill>
            <p:spPr>
              <a:xfrm>
                <a:off x="4878480" y="2527440"/>
                <a:ext cx="4078561" cy="3090721"/>
              </a:xfrm>
              <a:prstGeom prst="rect">
                <a:avLst/>
              </a:prstGeom>
            </p:spPr>
          </p:pic>
        </mc:Fallback>
      </mc:AlternateContent>
    </p:spTree>
    <p:extLst>
      <p:ext uri="{BB962C8B-B14F-4D97-AF65-F5344CB8AC3E}">
        <p14:creationId xmlns:p14="http://schemas.microsoft.com/office/powerpoint/2010/main" val="277416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92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92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924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47924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79250"/>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4792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9252"/>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479242"/>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500"/>
                                  </p:stCondLst>
                                  <p:childTnLst>
                                    <p:set>
                                      <p:cBhvr>
                                        <p:cTn id="34" dur="1" fill="hold">
                                          <p:stCondLst>
                                            <p:cond delay="0"/>
                                          </p:stCondLst>
                                        </p:cTn>
                                        <p:tgtEl>
                                          <p:spTgt spid="479246"/>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479243"/>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nodeType="afterEffect">
                                  <p:stCondLst>
                                    <p:cond delay="500"/>
                                  </p:stCondLst>
                                  <p:childTnLst>
                                    <p:set>
                                      <p:cBhvr>
                                        <p:cTn id="40" dur="1" fill="hold">
                                          <p:stCondLst>
                                            <p:cond delay="0"/>
                                          </p:stCondLst>
                                        </p:cTn>
                                        <p:tgtEl>
                                          <p:spTgt spid="479247"/>
                                        </p:tgtEl>
                                        <p:attrNameLst>
                                          <p:attrName>style.visibility</p:attrName>
                                        </p:attrNameLst>
                                      </p:cBhvr>
                                      <p:to>
                                        <p:strVal val="visible"/>
                                      </p:to>
                                    </p:se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479244"/>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500"/>
                                  </p:stCondLst>
                                  <p:childTnLst>
                                    <p:set>
                                      <p:cBhvr>
                                        <p:cTn id="46" dur="1" fill="hold">
                                          <p:stCondLst>
                                            <p:cond delay="0"/>
                                          </p:stCondLst>
                                        </p:cTn>
                                        <p:tgtEl>
                                          <p:spTgt spid="479248"/>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grpId="0" nodeType="afterEffect">
                                  <p:stCondLst>
                                    <p:cond delay="0"/>
                                  </p:stCondLst>
                                  <p:childTnLst>
                                    <p:set>
                                      <p:cBhvr>
                                        <p:cTn id="49" dur="1" fill="hold">
                                          <p:stCondLst>
                                            <p:cond delay="0"/>
                                          </p:stCondLst>
                                        </p:cTn>
                                        <p:tgtEl>
                                          <p:spTgt spid="479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39" grpId="0" animBg="1"/>
      <p:bldP spid="479240" grpId="0" animBg="1"/>
      <p:bldP spid="479241" grpId="0" animBg="1"/>
      <p:bldP spid="479242" grpId="0" animBg="1"/>
      <p:bldP spid="479243" grpId="0" animBg="1"/>
      <p:bldP spid="479244" grpId="0" animBg="1"/>
      <p:bldP spid="479245" grpId="0" animBg="1"/>
      <p:bldP spid="479249" grpId="0" animBg="1"/>
      <p:bldP spid="479250" grpId="0" animBg="1"/>
      <p:bldP spid="479251" grpId="0" animBg="1"/>
      <p:bldP spid="47925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2800" y="381000"/>
            <a:ext cx="5615640" cy="666786"/>
          </a:xfrm>
          <a:prstGeom prst="rect">
            <a:avLst/>
          </a:prstGeom>
          <a:noFill/>
        </p:spPr>
        <p:txBody>
          <a:bodyPr wrap="none" rtlCol="0">
            <a:spAutoFit/>
          </a:bodyPr>
          <a:lstStyle/>
          <a:p>
            <a:r>
              <a:rPr lang="en-US" sz="3733" b="1" dirty="0"/>
              <a:t>Gradient descent algorithm</a:t>
            </a:r>
          </a:p>
        </p:txBody>
      </p:sp>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76378" y="1530533"/>
            <a:ext cx="4306823" cy="1695268"/>
          </a:xfrm>
          <a:prstGeom prst="rect">
            <a:avLst/>
          </a:prstGeom>
        </p:spPr>
      </p:pic>
      <p:pic>
        <p:nvPicPr>
          <p:cNvPr id="3" name="Picture 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918200" y="2190425"/>
            <a:ext cx="3642360" cy="408432"/>
          </a:xfrm>
          <a:prstGeom prst="rect">
            <a:avLst/>
          </a:prstGeom>
        </p:spPr>
      </p:pic>
      <p:cxnSp>
        <p:nvCxnSpPr>
          <p:cNvPr id="30" name="Straight Connector 29"/>
          <p:cNvCxnSpPr/>
          <p:nvPr/>
        </p:nvCxnSpPr>
        <p:spPr>
          <a:xfrm>
            <a:off x="812800" y="3733800"/>
            <a:ext cx="10261600" cy="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84620" y="3835401"/>
            <a:ext cx="5157822" cy="584775"/>
          </a:xfrm>
          <a:prstGeom prst="rect">
            <a:avLst/>
          </a:prstGeom>
          <a:noFill/>
        </p:spPr>
        <p:txBody>
          <a:bodyPr wrap="none" rtlCol="0">
            <a:spAutoFit/>
          </a:bodyPr>
          <a:lstStyle/>
          <a:p>
            <a:r>
              <a:rPr lang="en-US" sz="3200" dirty="0"/>
              <a:t>Correct: Simultaneous update</a:t>
            </a:r>
          </a:p>
        </p:txBody>
      </p:sp>
      <p:pic>
        <p:nvPicPr>
          <p:cNvPr id="6" name="Picture 5"/>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936149" y="4582363"/>
            <a:ext cx="3952647" cy="1589837"/>
          </a:xfrm>
          <a:prstGeom prst="rect">
            <a:avLst/>
          </a:prstGeom>
        </p:spPr>
      </p:pic>
      <p:cxnSp>
        <p:nvCxnSpPr>
          <p:cNvPr id="39" name="Straight Connector 38"/>
          <p:cNvCxnSpPr/>
          <p:nvPr/>
        </p:nvCxnSpPr>
        <p:spPr>
          <a:xfrm>
            <a:off x="5943600" y="3835400"/>
            <a:ext cx="0" cy="254000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272621" y="3835401"/>
            <a:ext cx="1796517" cy="584775"/>
          </a:xfrm>
          <a:prstGeom prst="rect">
            <a:avLst/>
          </a:prstGeom>
          <a:noFill/>
        </p:spPr>
        <p:txBody>
          <a:bodyPr wrap="none" rtlCol="0">
            <a:spAutoFit/>
          </a:bodyPr>
          <a:lstStyle/>
          <a:p>
            <a:r>
              <a:rPr lang="en-US" sz="3200" dirty="0"/>
              <a:t>Incorrect:</a:t>
            </a:r>
          </a:p>
        </p:txBody>
      </p:sp>
      <p:pic>
        <p:nvPicPr>
          <p:cNvPr id="7" name="Picture 6"/>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524147" y="4582363"/>
            <a:ext cx="3952647" cy="1519123"/>
          </a:xfrm>
          <a:prstGeom prst="rect">
            <a:avLst/>
          </a:prstGeom>
        </p:spPr>
      </p:pic>
    </p:spTree>
    <p:extLst>
      <p:ext uri="{BB962C8B-B14F-4D97-AF65-F5344CB8AC3E}">
        <p14:creationId xmlns:p14="http://schemas.microsoft.com/office/powerpoint/2010/main" val="326193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88B875E-BBD2-4403-8680-33DD58FFF195}"/>
              </a:ext>
            </a:extLst>
          </p:cNvPr>
          <p:cNvSpPr>
            <a:spLocks noGrp="1"/>
          </p:cNvSpPr>
          <p:nvPr>
            <p:ph type="title"/>
          </p:nvPr>
        </p:nvSpPr>
        <p:spPr>
          <a:xfrm>
            <a:off x="0" y="365127"/>
            <a:ext cx="12191999" cy="827416"/>
          </a:xfrm>
        </p:spPr>
        <p:txBody>
          <a:bodyPr>
            <a:normAutofit/>
          </a:bodyPr>
          <a:lstStyle/>
          <a:p>
            <a:pPr algn="ctr"/>
            <a:r>
              <a:rPr lang="en-US" sz="4400" b="1" dirty="0">
                <a:solidFill>
                  <a:schemeClr val="tx1">
                    <a:lumMod val="75000"/>
                    <a:lumOff val="25000"/>
                  </a:schemeClr>
                </a:solidFill>
                <a:latin typeface="Avenir Black" panose="02000503020000020003" pitchFamily="2" charset="0"/>
                <a:cs typeface="Segoe UI Light" panose="020B0502040204020203" pitchFamily="34" charset="0"/>
              </a:rPr>
              <a:t>Top-Down (Summary)</a:t>
            </a:r>
          </a:p>
        </p:txBody>
      </p:sp>
      <p:pic>
        <p:nvPicPr>
          <p:cNvPr id="6" name="Picture 5">
            <a:extLst>
              <a:ext uri="{FF2B5EF4-FFF2-40B4-BE49-F238E27FC236}">
                <a16:creationId xmlns:a16="http://schemas.microsoft.com/office/drawing/2014/main" id="{941E93FE-E700-4DC0-B044-E8AA2293CCF2}"/>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2143257" y="2534845"/>
            <a:ext cx="1990029" cy="2588410"/>
          </a:xfrm>
          <a:prstGeom prst="rect">
            <a:avLst/>
          </a:prstGeom>
          <a:noFill/>
          <a:ln>
            <a:noFill/>
          </a:ln>
          <a:effectLst>
            <a:outerShdw blurRad="50800" dist="38100" dir="2700000" algn="tl" rotWithShape="0">
              <a:prstClr val="black">
                <a:alpha val="40000"/>
              </a:prstClr>
            </a:outerShdw>
          </a:effectLst>
        </p:spPr>
      </p:pic>
      <p:pic>
        <p:nvPicPr>
          <p:cNvPr id="4" name="Picture 3" descr="A picture containing checker&#10;&#10;Description automatically generated">
            <a:extLst>
              <a:ext uri="{FF2B5EF4-FFF2-40B4-BE49-F238E27FC236}">
                <a16:creationId xmlns:a16="http://schemas.microsoft.com/office/drawing/2014/main" id="{81F06E06-FF98-412A-84ED-6623A252079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51678" y="2635328"/>
            <a:ext cx="3443515" cy="2330764"/>
          </a:xfrm>
          <a:prstGeom prst="rect">
            <a:avLst/>
          </a:prstGeom>
        </p:spPr>
      </p:pic>
      <p:pic>
        <p:nvPicPr>
          <p:cNvPr id="2" name="Picture 1" descr="A picture containing dark, gauge&#10;&#10;Description automatically generated">
            <a:extLst>
              <a:ext uri="{FF2B5EF4-FFF2-40B4-BE49-F238E27FC236}">
                <a16:creationId xmlns:a16="http://schemas.microsoft.com/office/drawing/2014/main" id="{D74836F3-AB04-208D-1736-D1339A3FC4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052323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4BCE01-0B11-4D62-9318-8318262328D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06889" y="1704699"/>
            <a:ext cx="3378221" cy="3448601"/>
          </a:xfrm>
          <a:prstGeom prst="rect">
            <a:avLst/>
          </a:prstGeom>
        </p:spPr>
      </p:pic>
      <p:pic>
        <p:nvPicPr>
          <p:cNvPr id="2" name="Picture 1" descr="A picture containing dark, gauge&#10;&#10;Description automatically generated">
            <a:extLst>
              <a:ext uri="{FF2B5EF4-FFF2-40B4-BE49-F238E27FC236}">
                <a16:creationId xmlns:a16="http://schemas.microsoft.com/office/drawing/2014/main" id="{49C7F8B9-2DF3-469A-13AB-30BB9ADF77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extLst>
      <p:ext uri="{BB962C8B-B14F-4D97-AF65-F5344CB8AC3E}">
        <p14:creationId xmlns:p14="http://schemas.microsoft.com/office/powerpoint/2010/main" val="22733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FF164689-4110-E64C-834A-5C8046C66CD6}"/>
              </a:ext>
            </a:extLst>
          </p:cNvPr>
          <p:cNvSpPr/>
          <p:nvPr/>
        </p:nvSpPr>
        <p:spPr>
          <a:xfrm>
            <a:off x="5023013" y="3835463"/>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sp>
        <p:nvSpPr>
          <p:cNvPr id="7" name="Freeform 6">
            <a:extLst>
              <a:ext uri="{FF2B5EF4-FFF2-40B4-BE49-F238E27FC236}">
                <a16:creationId xmlns:a16="http://schemas.microsoft.com/office/drawing/2014/main" id="{193FDA75-325E-D24D-B88A-5916C1EF5EF2}"/>
              </a:ext>
            </a:extLst>
          </p:cNvPr>
          <p:cNvSpPr/>
          <p:nvPr/>
        </p:nvSpPr>
        <p:spPr>
          <a:xfrm>
            <a:off x="9023337" y="3835463"/>
            <a:ext cx="497181" cy="0"/>
          </a:xfrm>
          <a:custGeom>
            <a:avLst/>
            <a:gdLst/>
            <a:ahLst/>
            <a:cxnLst>
              <a:cxn ang="3cd4">
                <a:pos x="hc" y="t"/>
              </a:cxn>
              <a:cxn ang="cd2">
                <a:pos x="l" y="vc"/>
              </a:cxn>
              <a:cxn ang="cd4">
                <a:pos x="hc" y="b"/>
              </a:cxn>
              <a:cxn ang="0">
                <a:pos x="r" y="vc"/>
              </a:cxn>
            </a:cxnLst>
            <a:rect l="l" t="t" r="r" b="b"/>
            <a:pathLst>
              <a:path w="1524" fill="none">
                <a:moveTo>
                  <a:pt x="0" y="0"/>
                </a:moveTo>
                <a:lnTo>
                  <a:pt x="1524" y="0"/>
                </a:lnTo>
              </a:path>
            </a:pathLst>
          </a:custGeom>
          <a:noFill/>
          <a:ln w="36720">
            <a:solidFill>
              <a:schemeClr val="tx1">
                <a:lumMod val="65000"/>
                <a:lumOff val="35000"/>
              </a:schemeClr>
            </a:solidFill>
            <a:prstDash val="solid"/>
            <a:tailEnd type="arrow"/>
          </a:ln>
        </p:spPr>
        <p:txBody>
          <a:bodyPr wrap="none" lIns="97935" tIns="57128" rIns="97935" bIns="57128" anchor="ctr" anchorCtr="0" compatLnSpc="0"/>
          <a:lstStyle/>
          <a:p>
            <a:pPr hangingPunct="0"/>
            <a:endParaRPr lang="en-US" sz="1632">
              <a:latin typeface="Liberation Sans" pitchFamily="18"/>
              <a:ea typeface="Noto Sans CJK SC" pitchFamily="2"/>
              <a:cs typeface="Lohit Devanagari" pitchFamily="2"/>
            </a:endParaRPr>
          </a:p>
        </p:txBody>
      </p:sp>
      <p:pic>
        <p:nvPicPr>
          <p:cNvPr id="8" name="Picture 7">
            <a:extLst>
              <a:ext uri="{FF2B5EF4-FFF2-40B4-BE49-F238E27FC236}">
                <a16:creationId xmlns:a16="http://schemas.microsoft.com/office/drawing/2014/main" id="{84E962E8-D13F-4B43-B333-017372F69CFC}"/>
              </a:ext>
            </a:extLst>
          </p:cNvPr>
          <p:cNvPicPr>
            <a:picLocks noChangeAspect="1"/>
          </p:cNvPicPr>
          <p:nvPr/>
        </p:nvPicPr>
        <p:blipFill>
          <a:blip r:embed="rId4" cstate="print">
            <a:lum/>
            <a:alphaModFix/>
            <a:extLst>
              <a:ext uri="{28A0092B-C50C-407E-A947-70E740481C1C}">
                <a14:useLocalDpi xmlns:a14="http://schemas.microsoft.com/office/drawing/2010/main"/>
              </a:ext>
            </a:extLst>
          </a:blip>
          <a:srcRect/>
          <a:stretch>
            <a:fillRect/>
          </a:stretch>
        </p:blipFill>
        <p:spPr>
          <a:xfrm>
            <a:off x="1565750" y="2526399"/>
            <a:ext cx="3387555" cy="2258370"/>
          </a:xfrm>
          <a:prstGeom prst="rect">
            <a:avLst/>
          </a:prstGeom>
          <a:noFill/>
          <a:ln>
            <a:no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AD1C6DDF-4BFB-734F-92B8-8180E17F9DFC}"/>
              </a:ext>
            </a:extLst>
          </p:cNvPr>
          <p:cNvSpPr txBox="1"/>
          <p:nvPr/>
        </p:nvSpPr>
        <p:spPr>
          <a:xfrm>
            <a:off x="9533149" y="3618801"/>
            <a:ext cx="542422" cy="463539"/>
          </a:xfrm>
          <a:prstGeom prst="rect">
            <a:avLst/>
          </a:prstGeom>
          <a:noFill/>
          <a:ln>
            <a:noFill/>
          </a:ln>
        </p:spPr>
        <p:txBody>
          <a:bodyPr wrap="none" lIns="81612" tIns="40806" rIns="81612" bIns="40806" anchorCtr="0" compatLnSpc="0">
            <a:spAutoFit/>
          </a:bodyPr>
          <a:lstStyle/>
          <a:p>
            <a:pPr hangingPunct="0">
              <a:spcAft>
                <a:spcPts val="1306"/>
              </a:spcAft>
            </a:pPr>
            <a:r>
              <a:rPr lang="en-US" sz="2176" i="1" dirty="0">
                <a:latin typeface="Avenir" panose="02000503020000020003" pitchFamily="2" charset="0"/>
                <a:ea typeface="Arial" pitchFamily="34"/>
                <a:cs typeface="Arial" pitchFamily="34"/>
              </a:rPr>
              <a:t>cat</a:t>
            </a:r>
          </a:p>
        </p:txBody>
      </p:sp>
      <p:grpSp>
        <p:nvGrpSpPr>
          <p:cNvPr id="15" name="Group 14">
            <a:extLst>
              <a:ext uri="{FF2B5EF4-FFF2-40B4-BE49-F238E27FC236}">
                <a16:creationId xmlns:a16="http://schemas.microsoft.com/office/drawing/2014/main" id="{F1688EDD-C223-4794-A2E1-971D51D46911}"/>
              </a:ext>
            </a:extLst>
          </p:cNvPr>
          <p:cNvGrpSpPr/>
          <p:nvPr/>
        </p:nvGrpSpPr>
        <p:grpSpPr>
          <a:xfrm>
            <a:off x="5135734" y="170528"/>
            <a:ext cx="1823868" cy="1630624"/>
            <a:chOff x="5852517" y="176072"/>
            <a:chExt cx="2011320" cy="1798215"/>
          </a:xfrm>
        </p:grpSpPr>
        <p:sp>
          <p:nvSpPr>
            <p:cNvPr id="16" name="TextBox 15">
              <a:extLst>
                <a:ext uri="{FF2B5EF4-FFF2-40B4-BE49-F238E27FC236}">
                  <a16:creationId xmlns:a16="http://schemas.microsoft.com/office/drawing/2014/main" id="{87EDAD31-B9D0-46ED-ADE2-2AF9F2346EB9}"/>
                </a:ext>
              </a:extLst>
            </p:cNvPr>
            <p:cNvSpPr txBox="1"/>
            <p:nvPr/>
          </p:nvSpPr>
          <p:spPr>
            <a:xfrm>
              <a:off x="5968398" y="1463107"/>
              <a:ext cx="1863035" cy="511180"/>
            </a:xfrm>
            <a:prstGeom prst="rect">
              <a:avLst/>
            </a:prstGeom>
            <a:noFill/>
            <a:ln>
              <a:noFill/>
            </a:ln>
          </p:spPr>
          <p:txBody>
            <a:bodyPr wrap="none" lIns="81612" tIns="40806" rIns="81612" bIns="40806" anchorCtr="0" compatLnSpc="0">
              <a:spAutoFit/>
            </a:bodyPr>
            <a:lstStyle/>
            <a:p>
              <a:pPr hangingPunct="0">
                <a:spcAft>
                  <a:spcPts val="1306"/>
                </a:spcAft>
              </a:pPr>
              <a:r>
                <a:rPr lang="en-US" sz="2176" dirty="0">
                  <a:latin typeface="Avenir" panose="02000503020000020003" pitchFamily="2" charset="0"/>
                  <a:ea typeface="Arial" pitchFamily="34"/>
                  <a:cs typeface="Arial" pitchFamily="34"/>
                </a:rPr>
                <a:t>Cat or Dog?</a:t>
              </a:r>
            </a:p>
          </p:txBody>
        </p:sp>
        <p:pic>
          <p:nvPicPr>
            <p:cNvPr id="17" name="Picture 16">
              <a:extLst>
                <a:ext uri="{FF2B5EF4-FFF2-40B4-BE49-F238E27FC236}">
                  <a16:creationId xmlns:a16="http://schemas.microsoft.com/office/drawing/2014/main" id="{754C7A8B-16D0-4E84-BDF3-217CAFA8F95D}"/>
                </a:ext>
              </a:extLst>
            </p:cNvPr>
            <p:cNvPicPr>
              <a:picLocks noChangeAspect="1"/>
            </p:cNvPicPr>
            <p:nvPr/>
          </p:nvPicPr>
          <p:blipFill>
            <a:blip r:embed="rId5" cstate="print">
              <a:lum/>
              <a:alphaModFix/>
              <a:extLst>
                <a:ext uri="{28A0092B-C50C-407E-A947-70E740481C1C}">
                  <a14:useLocalDpi xmlns:a14="http://schemas.microsoft.com/office/drawing/2010/main"/>
                </a:ext>
              </a:extLst>
            </a:blip>
            <a:srcRect/>
            <a:stretch>
              <a:fillRect/>
            </a:stretch>
          </p:blipFill>
          <p:spPr>
            <a:xfrm>
              <a:off x="5852517" y="176072"/>
              <a:ext cx="2011320" cy="1340640"/>
            </a:xfrm>
            <a:prstGeom prst="rect">
              <a:avLst/>
            </a:prstGeom>
            <a:noFill/>
            <a:ln>
              <a:noFill/>
            </a:ln>
          </p:spPr>
        </p:pic>
      </p:grpSp>
      <p:sp>
        <p:nvSpPr>
          <p:cNvPr id="19" name="Freeform 5">
            <a:extLst>
              <a:ext uri="{FF2B5EF4-FFF2-40B4-BE49-F238E27FC236}">
                <a16:creationId xmlns:a16="http://schemas.microsoft.com/office/drawing/2014/main" id="{650C7C45-4B70-4E23-8C71-BC2A47835A30}"/>
              </a:ext>
            </a:extLst>
          </p:cNvPr>
          <p:cNvSpPr/>
          <p:nvPr/>
        </p:nvSpPr>
        <p:spPr>
          <a:xfrm>
            <a:off x="5561248" y="2780778"/>
            <a:ext cx="3399633" cy="1803748"/>
          </a:xfrm>
          <a:custGeom>
            <a:avLst>
              <a:gd name="f0" fmla="val 16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6EECF"/>
          </a:solidFill>
          <a:ln w="18360">
            <a:solidFill>
              <a:schemeClr val="tx1">
                <a:lumMod val="65000"/>
                <a:lumOff val="35000"/>
              </a:schemeClr>
            </a:solidFill>
            <a:prstDash val="solid"/>
          </a:ln>
        </p:spPr>
        <p:txBody>
          <a:bodyPr wrap="none" lIns="89773" tIns="48967" rIns="89773" bIns="48967" anchor="ctr" anchorCtr="0" compatLnSpc="0">
            <a:noAutofit/>
          </a:bodyPr>
          <a:lstStyle/>
          <a:p>
            <a:pPr hangingPunct="0"/>
            <a:endParaRPr lang="en-US" sz="1632" dirty="0">
              <a:latin typeface="Liberation Sans" pitchFamily="18"/>
              <a:ea typeface="Noto Sans CJK SC" pitchFamily="2"/>
              <a:cs typeface="Lohit Devanagari" pitchFamily="2"/>
            </a:endParaRPr>
          </a:p>
        </p:txBody>
      </p:sp>
      <p:sp>
        <p:nvSpPr>
          <p:cNvPr id="20" name="TextBox 19">
            <a:extLst>
              <a:ext uri="{FF2B5EF4-FFF2-40B4-BE49-F238E27FC236}">
                <a16:creationId xmlns:a16="http://schemas.microsoft.com/office/drawing/2014/main" id="{4369FEAA-67C9-43C7-A4CF-4D61D32E825F}"/>
              </a:ext>
            </a:extLst>
          </p:cNvPr>
          <p:cNvSpPr txBox="1"/>
          <p:nvPr/>
        </p:nvSpPr>
        <p:spPr>
          <a:xfrm>
            <a:off x="5561248" y="3082411"/>
            <a:ext cx="3399633" cy="1225799"/>
          </a:xfrm>
          <a:prstGeom prst="rect">
            <a:avLst/>
          </a:prstGeom>
          <a:noFill/>
          <a:ln>
            <a:noFill/>
          </a:ln>
        </p:spPr>
        <p:txBody>
          <a:bodyPr wrap="square" lIns="81612" tIns="40806" rIns="81612" bIns="40806" anchorCtr="0" compatLnSpc="0">
            <a:spAutoFit/>
          </a:bodyPr>
          <a:lstStyle/>
          <a:p>
            <a:pPr algn="ctr" hangingPunct="0">
              <a:spcAft>
                <a:spcPts val="1306"/>
              </a:spcAft>
            </a:pPr>
            <a:r>
              <a:rPr lang="en-US" sz="2176" dirty="0">
                <a:latin typeface="Avenir" panose="02000503020000020003" pitchFamily="2" charset="0"/>
                <a:ea typeface="Arial" pitchFamily="34"/>
                <a:cs typeface="Arial" pitchFamily="34"/>
              </a:rPr>
              <a:t>Mathematical function mapping image to label</a:t>
            </a:r>
            <a:br>
              <a:rPr lang="en-US" sz="2176" dirty="0">
                <a:latin typeface="Avenir" panose="02000503020000020003" pitchFamily="2" charset="0"/>
                <a:ea typeface="Arial" pitchFamily="34"/>
                <a:cs typeface="Arial" pitchFamily="34"/>
              </a:rPr>
            </a:br>
            <a:r>
              <a:rPr lang="en-US" sz="2176" dirty="0">
                <a:latin typeface="Avenir" panose="02000503020000020003" pitchFamily="2" charset="0"/>
                <a:ea typeface="Arial" pitchFamily="34"/>
                <a:cs typeface="Arial" pitchFamily="34"/>
              </a:rPr>
              <a:t>(“cat” or “dog”) </a:t>
            </a:r>
          </a:p>
        </p:txBody>
      </p:sp>
      <p:pic>
        <p:nvPicPr>
          <p:cNvPr id="3" name="Picture 2" descr="A picture containing dark, gauge&#10;&#10;Description automatically generated">
            <a:extLst>
              <a:ext uri="{FF2B5EF4-FFF2-40B4-BE49-F238E27FC236}">
                <a16:creationId xmlns:a16="http://schemas.microsoft.com/office/drawing/2014/main" id="{91E40B4D-5485-4F9B-F14D-6098A1419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spTree>
    <p:custDataLst>
      <p:tags r:id="rId1"/>
    </p:custDataLst>
    <p:extLst>
      <p:ext uri="{BB962C8B-B14F-4D97-AF65-F5344CB8AC3E}">
        <p14:creationId xmlns:p14="http://schemas.microsoft.com/office/powerpoint/2010/main" val="201522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9" grpId="0"/>
      <p:bldP spid="19" grpId="0" animBg="1"/>
      <p:bldP spid="20"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7|4|1.5|1.1|4.3|1.1|3.2|10.6|6.9|5.5"/>
</p:tagLst>
</file>

<file path=ppt/tags/tag10.xml><?xml version="1.0" encoding="utf-8"?>
<p:tagLst xmlns:a="http://schemas.openxmlformats.org/drawingml/2006/main" xmlns:r="http://schemas.openxmlformats.org/officeDocument/2006/relationships" xmlns:p="http://schemas.openxmlformats.org/presentationml/2006/main">
  <p:tag name="TIMING" val="|3.3|3.2|12.1|4.7"/>
</p:tagLst>
</file>

<file path=ppt/tags/tag11.xml><?xml version="1.0" encoding="utf-8"?>
<p:tagLst xmlns:a="http://schemas.openxmlformats.org/drawingml/2006/main" xmlns:r="http://schemas.openxmlformats.org/officeDocument/2006/relationships" xmlns:p="http://schemas.openxmlformats.org/presentationml/2006/main">
  <p:tag name="TIMING" val="|3|2.8|15.9|4.7"/>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theta_0 + \theta_1 x&#10;$&#10;% \delta_i^{(l)} = \left(\sum_j W_{ji}^{(l)} \delta_j^{(l+1)}\right) f'(z_i^{(l)})&#10;&#10;&#10;&#10;\end{document}"/>
  <p:tag name="IGUANATEXSIZE" val="3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theta_0 + \theta_1 x&#10;$&#10;% \delta_i^{(l)} = \left(\sum_j W_{ji}^{(l)} \delta_j^{(l+1)}\right) f'(z_i^{(l)})&#10;&#10;&#10;&#10;\end{document}"/>
  <p:tag name="IGUANATEXSIZE" val="3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i&#10;$&#10;% \delta_i^{(l)} = \left(\sum_j W_{ji}^{(l)} \delta_j^{(l+1)}\right) f'(z_i^{(l)})&#10;&#10;&#10;&#10;\end{document}"/>
  <p:tag name="IGUANATEXSIZE" val="3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theta_0 + \theta_1 x&#10;$&#10;% \delta_i^{(l)} = \left(\sum_j W_{ji}^{(l)} \delta_j^{(l+1)}\right) f'(z_i^{(l)})&#10;&#10;&#10;&#10;\end{document}"/>
  <p:tag name="IGUANATEXSIZE" val="3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theta_0 = 1.5$&#10;&#10;$\theta_1 = 0$&#10;&#10;% \delta_i^{(l)} = \left(\sum_j W_{ji}^{(l)} \delta_j^{(l+1)}\right) f'(z_i^{(l)})&#10;&#10;&#10;&#10;\end{document}"/>
  <p:tag name="IGUANATEXSIZE" val="3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theta_0 = 0$&#10;&#10;$\theta_1 = 0.5$&#10;&#10;% \delta_i^{(l)} = \left(\sum_j W_{ji}^{(l)} \delta_j^{(l+1)}\right) f'(z_i^{(l)})&#10;&#10;&#10;&#10;\end{document}"/>
  <p:tag name="IGUANATEXSIZE" val="3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theta_0 = 1$&#10;&#10;$\theta_1 = 0.5$&#10;&#10;% \delta_i^{(l)} = \left(\sum_j W_{ji}^{(l)} \delta_j^{(l+1)}\right) f'(z_i^{(l)})&#10;&#10;&#10;&#10;\end{document}"/>
  <p:tag name="IGUANATEXSIZE" val="3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 = \frac{1}{2m} \sum\limits^{m}_{i=1} \left( h_\theta(x^{(i)}) - y^{(i)} \right)^2&#10;$&#10;% \delta_i^{(l)} = \left(\sum_j W_{ji}^{(l)} \delta_j^{(l+1)}\right) f'(z_i^{(l)})&#10;&#10;&#10;&#10;\end{document}"/>
  <p:tag name="IGUANATEXSIZE" val="24"/>
</p:tagLst>
</file>

<file path=ppt/tags/tag2.xml><?xml version="1.0" encoding="utf-8"?>
<p:tagLst xmlns:a="http://schemas.openxmlformats.org/drawingml/2006/main" xmlns:r="http://schemas.openxmlformats.org/officeDocument/2006/relationships" xmlns:p="http://schemas.openxmlformats.org/presentationml/2006/main">
  <p:tag name="TIMING" val="|7.1|5.7|8.8|4.4|5.5|2.3|2"/>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theta_0, \theta_1$&#10;&#10;% \delta_i^{(l)} = \left(\sum_j W_{ji}^{(l)} \delta_j^{(l+1)}\right) f'(z_i^{(l)})&#10;&#10;&#10;&#10;\end{document}"/>
  <p:tag name="IGUANATEXSIZE" val="3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 = \frac{1}{2m} \sum\limits^{m}_{i=1} \left( h_\theta(x^{(i)}) - y^{(i)} \right)^2&#10;$&#10;% \delta_i^{(l)} = \left(\sum_j W_{ji}^{(l)} \delta_j^{(l+1)}\right) f'(z_i^{(l)})&#10;&#10;&#10;&#10;\end{document}"/>
  <p:tag name="IGUANATEXSIZE" val="24"/>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theta_0 + \theta_1 x&#10;$&#10;% \delta_i^{(l)} = \left(\sum_j W_{ji}^{(l)} \delta_j^{(l+1)}\right) f'(z_i^{(l)})&#10;&#10;&#10;&#10;\end{document}"/>
  <p:tag name="IGUANATEXSIZE" val="3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3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 = \frac{1}{2m} \sum\limits^{m}_{i=1} \left( h_\theta(x^{(i)}) - y^{(i)} \right)^2&#10;$&#10;% \delta_i^{(l)} = \left(\sum_j W_{ji}^{(l)} \delta_j^{(l+1)}\right) f'(z_i^{(l)})&#10;&#10;&#10;&#10;\end{document}"/>
  <p:tag name="IGUANATEXSIZE" val="24"/>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underset{\theta_0,\theta_1}{\mathrm{minimize}} \; J(\theta_0,\theta_1)&#10;$&#10;% \delta_i^{(l)} = \left(\sum_j W_{ji}^{(l)} \delta_j^{(l+1)}\right) f'(z_i^{(l)})&#10;&#10;&#10;&#10;\end{document}"/>
  <p:tag name="IGUANATEXSIZE" val="3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theta_1 x&#10;$&#10;% \delta_i^{(l)} = \left(\sum_j W_{ji}^{(l)} \delta_j^{(l+1)}\right) f'(z_i^{(l)})&#10;&#10;&#10;&#10;\end{document}"/>
  <p:tag name="IGUANATEXSIZE" val="3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3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 = \frac{1}{2m} \sum\limits^{m}_{i=1} \left( h_\theta(x^{(i)}) - y^{(i)} \right)^2&#10;$&#10;% \delta_i^{(l)} = \left(\sum_j W_{ji}^{(l)} \delta_j^{(l+1)}\right) f'(z_i^{(l)})&#10;&#10;&#10;&#10;\end{document}"/>
  <p:tag name="IGUANATEXSIZE" val="24"/>
</p:tagLst>
</file>

<file path=ppt/tags/tag3.xml><?xml version="1.0" encoding="utf-8"?>
<p:tagLst xmlns:a="http://schemas.openxmlformats.org/drawingml/2006/main" xmlns:r="http://schemas.openxmlformats.org/officeDocument/2006/relationships" xmlns:p="http://schemas.openxmlformats.org/presentationml/2006/main">
  <p:tag name="TIMING" val="|9|6.3|4.7"/>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10;\underset{\theta_1}{\mathrm{minimize}} \; J(\theta_1)&#10;$&#10;% \delta_i^{(l)} = \left(\sum_j W_{ji}^{(l)} \delta_j^{(l+1)}\right) f'(z_i^{(l)})&#10;&#10;&#10;&#10;\end{document}"/>
  <p:tag name="IGUANATEXSIZE" val="3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 = 0.5&#10;$&#10;% \delta_i^{(l)} = \left(\sum_j W_{ji}^{(l)} \delta_j^{(l+1)}\right) f'(z_i^{(l)})&#10;&#10;&#10;&#10;\end{document}"/>
  <p:tag name="IGUANATEXSIZE" val="24"/>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24"/>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24"/>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3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4.xml><?xml version="1.0" encoding="utf-8"?>
<p:tagLst xmlns:a="http://schemas.openxmlformats.org/drawingml/2006/main" xmlns:r="http://schemas.openxmlformats.org/officeDocument/2006/relationships" xmlns:p="http://schemas.openxmlformats.org/presentationml/2006/main">
  <p:tag name="TIMING" val="|6|25.3"/>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24"/>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 = 1&#10;$&#10;% \delta_i^{(l)} = \left(\sum_j W_{ji}^{(l)} \delta_j^{(l+1)}\right) f'(z_i^{(l)})&#10;&#10;&#10;&#10;\end{document}"/>
  <p:tag name="IGUANATEXSIZE" val="24"/>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3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24"/>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 = 0&#10;$&#10;% \delta_i^{(l)} = \left(\sum_j W_{ji}^{(l)} \delta_j^{(l+1)}\right) f'(z_i^{(l)})&#10;&#10;&#10;&#10;\end{document}"/>
  <p:tag name="IGUANATEXSIZE" val="24"/>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5.xml><?xml version="1.0" encoding="utf-8"?>
<p:tagLst xmlns:a="http://schemas.openxmlformats.org/drawingml/2006/main" xmlns:r="http://schemas.openxmlformats.org/officeDocument/2006/relationships" xmlns:p="http://schemas.openxmlformats.org/presentationml/2006/main">
  <p:tag name="TIMING" val="|4.5|23.5"/>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24"/>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30"/>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24"/>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 = 0&#10;$&#10;% \delta_i^{(l)} = \left(\sum_j W_{ji}^{(l)} \delta_j^{(l+1)}\right) f'(z_i^{(l)})&#10;&#10;&#10;&#10;\end{document}"/>
  <p:tag name="IGUANATEXSIZE" val="24"/>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24"/>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30"/>
</p:tagLst>
</file>

<file path=ppt/tags/tag6.xml><?xml version="1.0" encoding="utf-8"?>
<p:tagLst xmlns:a="http://schemas.openxmlformats.org/drawingml/2006/main" xmlns:r="http://schemas.openxmlformats.org/officeDocument/2006/relationships" xmlns:p="http://schemas.openxmlformats.org/presentationml/2006/main">
  <p:tag name="TIMING" val="|5.5|21.1"/>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24"/>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theta_0 + \theta_1 x&#10;$&#10;% \delta_i^{(l)} = \left(\sum_j W_{ji}^{(l)} \delta_j^{(l+1)}\right) f'(z_i^{(l)})&#10;&#10;&#10;&#10;\end{document}"/>
  <p:tag name="IGUANATEXSIZE" val="3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3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 = \frac{1}{2m} \sum\limits^{m}_{i=1} \left( h_\theta(x^{(i)}) - y^{(i)} \right)^2&#10;$&#10;% \delta_i^{(l)} = \left(\sum_j W_{ji}^{(l)} \delta_j^{(l+1)}\right) f'(z_i^{(l)})&#10;&#10;&#10;&#10;\end{document}"/>
  <p:tag name="IGUANATEXSIZE" val="3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underset{\theta_0,\theta_1}{\mathrm{minimize}} \; J(\theta_0,\theta_1)&#10;$&#10;% \delta_i^{(l)} = \left(\sum_j W_{ji}^{(l)} \delta_j^{(l+1)}\right) f'(z_i^{(l)})&#10;&#10;&#10;&#10;\end{document}"/>
  <p:tag name="IGUANATEXSIZE" val="3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50  + 0.06x&#10;$&#10;% \delta_i^{(l)} = \left(\sum_j W_{ji}^{(l)} \delta_j^{(l+1)}\right) f'(z_i^{(l)})&#10;&#10;&#10;&#10;\end{document}"/>
  <p:tag name="IGUANATEXSIZE" val="3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7.xml><?xml version="1.0" encoding="utf-8"?>
<p:tagLst xmlns:a="http://schemas.openxmlformats.org/drawingml/2006/main" xmlns:r="http://schemas.openxmlformats.org/officeDocument/2006/relationships" xmlns:p="http://schemas.openxmlformats.org/presentationml/2006/main">
  <p:tag name="TIMING" val="|9|6.3|4.7"/>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24"/>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8.xml><?xml version="1.0" encoding="utf-8"?>
<p:tagLst xmlns:a="http://schemas.openxmlformats.org/drawingml/2006/main" xmlns:r="http://schemas.openxmlformats.org/officeDocument/2006/relationships" xmlns:p="http://schemas.openxmlformats.org/presentationml/2006/main">
  <p:tag name="TIMING" val="|6.8|2.6|5.4|3.2"/>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9.xml><?xml version="1.0" encoding="utf-8"?>
<p:tagLst xmlns:a="http://schemas.openxmlformats.org/drawingml/2006/main" xmlns:r="http://schemas.openxmlformats.org/officeDocument/2006/relationships" xmlns:p="http://schemas.openxmlformats.org/presentationml/2006/main">
  <p:tag name="TIMING" val="|6.7|12.4|12.5|5"/>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 &#10;$&#10;% \delta_i^{(l)} = \left(\sum_j W_{ji}^{(l)} \delta_j^{(l+1)}\right) f'(z_i^{(l)})&#10;&#10;&#10;&#10;\end{document}"/>
  <p:tag name="IGUANATEXSIZE" val="30"/>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underset{\theta_0,\theta_1}{\mathrm{min}} \; J(\theta_0,\theta_1)&#10;$&#10;% \delta_i^{(l)} = \left(\sum_j W_{ji}^{(l)} \delta_j^{(l+1)}\right) f'(z_i^{(l)})&#10;&#10;&#10;&#10;\end{document}"/>
  <p:tag name="IGUANATEXSIZE" val="30"/>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30"/>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 &#10;$&#10;% \delta_i^{(l)} = \left(\sum_j W_{ji}^{(l)} \delta_j^{(l+1)}\right) f'(z_i^{(l)})&#10;&#10;&#10;&#10;\end{document}"/>
  <p:tag name="IGUANATEXSIZE" val="30"/>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30"/>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repeat until convergence \{&#10;&#10;$&#10;\displaystyle&#10;\quad\theta_j := \theta_j - \alpha \frac{\partial}{\partial \theta_j} J(\theta_0,\theta_1)&#10;$&#10;&#10;\}&#10;% \delta_i^{(l)} = \left(\sum_j W_{ji}^{(l)} \delta_j^{(l+1)}\right) f'(z_i^{(l)})&#10;&#10;&#10;&#10;\end{document}"/>
  <p:tag name="IGUANATEXSIZE" val="24"/>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for $j=0$ and $j=1$)&#10;% \delta_i^{(l)} = \left(\sum_j W_{ji}^{(l)} \delta_j^{(l+1)}\right) f'(z_i^{(l)})&#10;&#10;&#10;&#10;\end{document}"/>
  <p:tag name="IGUANATEXSIZE" val="24"/>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color{blue}\mathrm{temp}0} := \theta_0 - \alpha \frac{\partial}{\partial \theta_0} J(\theta_0,\theta_1)$ &#10;&#10;${\color{blue}\mathrm{temp}1} := \theta_1 - \alpha \frac{\partial}{\partial \theta_1} J(\theta_0,\theta_1)$ &#10;&#10;$\theta_0 := {\color{blue}\mathrm{temp}0}$&#10;&#10;$\theta_1 := {\color{blue}\mathrm{temp}1}$ &#10;&#10;% \delta_i^{(l)} = \left(\sum_j W_{ji}^{(l)} \delta_j^{(l+1)}\right) f'(z_i^{(l)})&#10;&#10;&#10;&#10;\end{document}"/>
  <p:tag name="IGUANATEXSIZE" val="24"/>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color{blue}\mathrm{temp}0} := \theta_0 - \alpha \frac{\partial}{\partial \theta_0} J(\theta_0,\theta_1)$ &#10;&#10;$\theta_0 := {\color{blue}\mathrm{temp}0}$&#10;&#10;${\color{blue}\mathrm{temp}1} := \theta_1 - \alpha \frac{\partial}{\partial \theta_1} J(\theta_0,\theta_1)$ &#10;&#10;$\theta_1 := {\color{blue}\mathrm{temp}1}$ &#10;&#10;% \delta_i^{(l)} = \left(\sum_j W_{ji}^{(l)} \delta_j^{(l+1)}\right) f'(z_i^{(l)})&#10;&#10;&#10;&#10;\end{document}"/>
  <p:tag name="IGUANATEXSIZE" val="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2634</TotalTime>
  <Words>4821</Words>
  <Application>Microsoft Macintosh PowerPoint</Application>
  <PresentationFormat>Widescreen</PresentationFormat>
  <Paragraphs>528</Paragraphs>
  <Slides>65</Slides>
  <Notes>37</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65</vt:i4>
      </vt:variant>
    </vt:vector>
  </HeadingPairs>
  <TitlesOfParts>
    <vt:vector size="83" baseType="lpstr">
      <vt:lpstr>-apple-system</vt:lpstr>
      <vt:lpstr>Liberation Sans</vt:lpstr>
      <vt:lpstr>MinionPro-It</vt:lpstr>
      <vt:lpstr>OpenSans</vt:lpstr>
      <vt:lpstr>OpenSans-Italic</vt:lpstr>
      <vt:lpstr>StarSymbol</vt:lpstr>
      <vt:lpstr>Arial</vt:lpstr>
      <vt:lpstr>Avenir</vt:lpstr>
      <vt:lpstr>Avenir Black</vt:lpstr>
      <vt:lpstr>Avenir Book</vt:lpstr>
      <vt:lpstr>Avenir Medium</vt:lpstr>
      <vt:lpstr>Calibri</vt:lpstr>
      <vt:lpstr>Calibri Light</vt:lpstr>
      <vt:lpstr>Courier New</vt:lpstr>
      <vt:lpstr>Palatino Linotype</vt:lpstr>
      <vt:lpstr>Roboto</vt:lpstr>
      <vt:lpstr>Symbol</vt:lpstr>
      <vt:lpstr>Office Theme</vt:lpstr>
      <vt:lpstr>Lecture 1 – Machine leanring basics</vt:lpstr>
      <vt:lpstr>The AI landscape</vt:lpstr>
      <vt:lpstr>PowerPoint Presentation</vt:lpstr>
      <vt:lpstr>PowerPoint Presentation</vt:lpstr>
      <vt:lpstr>PowerPoint Presentation</vt:lpstr>
      <vt:lpstr>PowerPoint Presentation</vt:lpstr>
      <vt:lpstr>Top-Down (Summary)</vt:lpstr>
      <vt:lpstr>PowerPoint Presentation</vt:lpstr>
      <vt:lpstr>PowerPoint Presentation</vt:lpstr>
      <vt:lpstr>PowerPoint Presentation</vt:lpstr>
      <vt:lpstr>The Machine Learning landscape</vt:lpstr>
      <vt:lpstr>PowerPoint Presentation</vt:lpstr>
      <vt:lpstr>Supervised Learning Example</vt:lpstr>
      <vt:lpstr>Supervised Learning Example</vt:lpstr>
      <vt:lpstr>Supervised Learning Example</vt:lpstr>
      <vt:lpstr>PowerPoint Presentation</vt:lpstr>
      <vt:lpstr>PowerPoint Presentation</vt:lpstr>
      <vt:lpstr>PowerPoint Presentation</vt:lpstr>
      <vt:lpstr>Unsupervised Learning Example</vt:lpstr>
      <vt:lpstr>Unsupervised Learning Example</vt:lpstr>
      <vt:lpstr>Unsupervised Learning Example</vt:lpstr>
      <vt:lpstr>Unsupervised Learning Example</vt:lpstr>
      <vt:lpstr>PowerPoint Presentation</vt:lpstr>
      <vt:lpstr>PowerPoint Presentation</vt:lpstr>
      <vt:lpstr>Reinforcement Learning Example</vt:lpstr>
      <vt:lpstr>Detecting and Classifying Dogs and Cats in an Image</vt:lpstr>
      <vt:lpstr>Identifying Clusters in a Dataset</vt:lpstr>
      <vt:lpstr>Playing Chess</vt:lpstr>
      <vt:lpstr>Predicting cancer risk based genomic sequences</vt:lpstr>
      <vt:lpstr>Applications</vt:lpstr>
      <vt:lpstr>The supervised learning paradigm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Simplest supervised learning  - linear regression with one variable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find the best model parameters?  </vt:lpstr>
      <vt:lpstr>PowerPoint Presentation</vt:lpstr>
      <vt:lpstr>Introducing gradient decent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 Basics</dc:title>
  <dc:creator>Zhou, Juannan</dc:creator>
  <cp:lastModifiedBy>Zhou, Juannan</cp:lastModifiedBy>
  <cp:revision>6</cp:revision>
  <dcterms:created xsi:type="dcterms:W3CDTF">2024-08-25T18:43:57Z</dcterms:created>
  <dcterms:modified xsi:type="dcterms:W3CDTF">2024-08-27T14:38:56Z</dcterms:modified>
</cp:coreProperties>
</file>